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Audiowide" panose="020B0604020202020204" charset="0"/>
      <p:regular r:id="rId33"/>
    </p:embeddedFont>
    <p:embeddedFont>
      <p:font typeface="Bebas Neue" panose="020B0606020202050201" pitchFamily="34" charset="0"/>
      <p:regular r:id="rId34"/>
    </p:embeddedFont>
    <p:embeddedFont>
      <p:font typeface="Nunito Light" pitchFamily="2" charset="0"/>
      <p:regular r:id="rId35"/>
      <p:italic r:id="rId36"/>
    </p:embeddedFont>
    <p:embeddedFont>
      <p:font typeface="PT Sans" panose="020B0503020203020204" pitchFamily="34" charset="0"/>
      <p:regular r:id="rId37"/>
      <p:bold r:id="rId38"/>
      <p:italic r:id="rId39"/>
      <p:boldItalic r:id="rId40"/>
    </p:embeddedFont>
    <p:embeddedFont>
      <p:font typeface="Red Hat Text" panose="020B0604020202020204" charset="0"/>
      <p:regular r:id="rId41"/>
      <p:bold r:id="rId42"/>
      <p:italic r:id="rId43"/>
      <p:boldItalic r:id="rId44"/>
    </p:embeddedFont>
    <p:embeddedFont>
      <p:font typeface="Roboto" panose="02000000000000000000" pitchFamily="2" charset="0"/>
      <p:regular r:id="rId45"/>
      <p:bold r:id="rId46"/>
      <p:italic r:id="rId47"/>
      <p:boldItalic r:id="rId48"/>
    </p:embeddedFont>
    <p:embeddedFont>
      <p:font typeface="Roboto Condensed Light" panose="02000000000000000000" pitchFamily="2" charset="0"/>
      <p:regular r:id="rId49"/>
      <p: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03CF2C-BF44-262C-5363-81967123ED9B}" v="34" dt="2023-03-24T23:20:47.479"/>
    <p1510:client id="{65187D5A-9995-4B67-B9F9-ABF5627DBB39}" v="59" dt="2023-03-24T23:21:47.608"/>
    <p1510:client id="{89400354-25AB-401B-BF19-74A370136651}" v="3" dt="2023-03-24T23:25:35.9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2" d="100"/>
          <a:sy n="152" d="100"/>
        </p:scale>
        <p:origin x="754"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9.xml"/><Relationship Id="rId41" Type="http://schemas.openxmlformats.org/officeDocument/2006/relationships/font" Target="fonts/font9.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s>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21.mp3>
</file>

<file path=ppt/media/media22.mp3>
</file>

<file path=ppt/media/media23.mp3>
</file>

<file path=ppt/media/media24.mp3>
</file>

<file path=ppt/media/media25.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23556cf8e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23556cf8e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22372178453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2237217845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226372d22e1_2_4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226372d22e1_2_4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Font typeface="Red Hat Text"/>
              <a:buChar char="●"/>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226372d22e1_2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226372d22e1_2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03200" algn="l" rtl="0">
              <a:lnSpc>
                <a:spcPct val="150000"/>
              </a:lnSpc>
              <a:spcBef>
                <a:spcPts val="0"/>
              </a:spcBef>
              <a:spcAft>
                <a:spcPts val="0"/>
              </a:spcAft>
              <a:buClr>
                <a:srgbClr val="FADD5C"/>
              </a:buClr>
              <a:buSzPts val="1400"/>
              <a:buFont typeface="Red Hat Text"/>
              <a:buChar char="○"/>
            </a:pPr>
            <a:r>
              <a:rPr lang="en" sz="1400">
                <a:solidFill>
                  <a:schemeClr val="lt1"/>
                </a:solidFill>
                <a:latin typeface="Red Hat Text"/>
                <a:ea typeface="Red Hat Text"/>
                <a:cs typeface="Red Hat Text"/>
                <a:sym typeface="Red Hat Text"/>
              </a:rPr>
              <a:t>New bidirectional dependencies:</a:t>
            </a:r>
            <a:endParaRPr sz="1400">
              <a:solidFill>
                <a:schemeClr val="lt1"/>
              </a:solidFill>
              <a:latin typeface="Red Hat Text"/>
              <a:ea typeface="Red Hat Text"/>
              <a:cs typeface="Red Hat Text"/>
              <a:sym typeface="Red Hat Text"/>
            </a:endParaRPr>
          </a:p>
          <a:p>
            <a:pPr marL="457200" lvl="0" indent="-2921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Mempool</a:t>
            </a:r>
            <a:endParaRPr sz="1400">
              <a:solidFill>
                <a:schemeClr val="lt1"/>
              </a:solidFill>
              <a:latin typeface="Red Hat Text"/>
              <a:ea typeface="Red Hat Text"/>
              <a:cs typeface="Red Hat Text"/>
              <a:sym typeface="Red Hat Text"/>
            </a:endParaRPr>
          </a:p>
          <a:p>
            <a:pPr marL="457200" lvl="0" indent="-2921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Mining</a:t>
            </a:r>
            <a:endParaRPr sz="1400">
              <a:solidFill>
                <a:schemeClr val="lt1"/>
              </a:solidFill>
              <a:latin typeface="Red Hat Text"/>
              <a:ea typeface="Red Hat Text"/>
              <a:cs typeface="Red Hat Text"/>
              <a:sym typeface="Red Hat Text"/>
            </a:endParaRPr>
          </a:p>
          <a:p>
            <a:pPr marL="457200" lvl="0" indent="-2921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Connection Manager</a:t>
            </a:r>
            <a:endParaRPr sz="1400">
              <a:solidFill>
                <a:schemeClr val="lt1"/>
              </a:solidFill>
              <a:latin typeface="Red Hat Text"/>
              <a:ea typeface="Red Hat Text"/>
              <a:cs typeface="Red Hat Text"/>
              <a:sym typeface="Red Hat Text"/>
            </a:endParaRPr>
          </a:p>
          <a:p>
            <a:pPr marL="457200" lvl="0" indent="-2921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App</a:t>
            </a:r>
            <a:endParaRPr sz="1400">
              <a:solidFill>
                <a:schemeClr val="lt1"/>
              </a:solidFill>
              <a:latin typeface="Red Hat Text"/>
              <a:ea typeface="Red Hat Text"/>
              <a:cs typeface="Red Hat Text"/>
              <a:sym typeface="Red Hat Text"/>
            </a:endParaRPr>
          </a:p>
          <a:p>
            <a:pPr marL="457200" lvl="0" indent="-2921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Util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226372d22e1_2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226372d22e1_2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03200" algn="l" rtl="0">
              <a:lnSpc>
                <a:spcPct val="150000"/>
              </a:lnSpc>
              <a:spcBef>
                <a:spcPts val="0"/>
              </a:spcBef>
              <a:spcAft>
                <a:spcPts val="0"/>
              </a:spcAft>
              <a:buClr>
                <a:srgbClr val="FADD5C"/>
              </a:buClr>
              <a:buSzPts val="1400"/>
              <a:buFont typeface="Red Hat Text"/>
              <a:buChar char="○"/>
            </a:pPr>
            <a:r>
              <a:rPr lang="en" sz="1400">
                <a:solidFill>
                  <a:schemeClr val="lt1"/>
                </a:solidFill>
                <a:latin typeface="Red Hat Text"/>
                <a:ea typeface="Red Hat Text"/>
                <a:cs typeface="Red Hat Text"/>
                <a:sym typeface="Red Hat Text"/>
              </a:rPr>
              <a:t>New bidirectional dependencies:</a:t>
            </a:r>
            <a:endParaRPr sz="1400">
              <a:solidFill>
                <a:schemeClr val="lt1"/>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Connection Manager</a:t>
            </a:r>
            <a:endParaRPr sz="1400">
              <a:solidFill>
                <a:schemeClr val="lt1"/>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Storage Engine</a:t>
            </a:r>
            <a:endParaRPr sz="1400">
              <a:solidFill>
                <a:schemeClr val="lt1"/>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App</a:t>
            </a:r>
            <a:endParaRPr sz="1400">
              <a:solidFill>
                <a:schemeClr val="lt1"/>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sz="1400">
                <a:solidFill>
                  <a:schemeClr val="lt1"/>
                </a:solidFill>
                <a:latin typeface="Red Hat Text"/>
                <a:ea typeface="Red Hat Text"/>
                <a:cs typeface="Red Hat Text"/>
                <a:sym typeface="Red Hat Text"/>
              </a:rPr>
              <a:t>Util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223556cf8e4_2_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23556cf8e4_2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g223556cf8e4_2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 name="Google Shape;938;g223556cf8e4_2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The Connection Manager sub-system is critical to the Bitcoin network, ensuring that all nodes can communicate with each other. The sub-system establishes and maintains connections with other peer nodes, manages the transmission and receipt of network messages, handles synchronization of the Bitcoin blockchain across nodes, and manages bandwidth usage by prioritizing network traffic and limiting established connections.</a:t>
            </a:r>
            <a:endParaRPr sz="12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However, investigating the gaps between architectures, there were significant differences in the Connection Manager sub-system. Peer Discovery now falls under the Connection Manager, while Transactions and Blocks are stored in other sub-systems. </a:t>
            </a:r>
            <a:endParaRPr sz="12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The Connection Manager features new dependencies. It has a bi-directional dependency with sub-systems such as Mempool, Storage Engine, App and Util while also having uni-directional dependencies with Wallet, Validation Engine, and Miner. Please note that this is summarized. </a:t>
            </a:r>
            <a:endParaRPr sz="1200">
              <a:solidFill>
                <a:schemeClr val="dk1"/>
              </a:solidFill>
              <a:latin typeface="Roboto"/>
              <a:ea typeface="Roboto"/>
              <a:cs typeface="Roboto"/>
              <a:sym typeface="Roboto"/>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
        <p:cNvGrpSpPr/>
        <p:nvPr/>
      </p:nvGrpSpPr>
      <p:grpSpPr>
        <a:xfrm>
          <a:off x="0" y="0"/>
          <a:ext cx="0" cy="0"/>
          <a:chOff x="0" y="0"/>
          <a:chExt cx="0" cy="0"/>
        </a:xfrm>
      </p:grpSpPr>
      <p:sp>
        <p:nvSpPr>
          <p:cNvPr id="1013" name="Google Shape;1013;g226372d22e1_4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 name="Google Shape;1014;g226372d22e1_4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g22625c6b0b7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22625c6b0b7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
        <p:cNvGrpSpPr/>
        <p:nvPr/>
      </p:nvGrpSpPr>
      <p:grpSpPr>
        <a:xfrm>
          <a:off x="0" y="0"/>
          <a:ext cx="0" cy="0"/>
          <a:chOff x="0" y="0"/>
          <a:chExt cx="0" cy="0"/>
        </a:xfrm>
      </p:grpSpPr>
      <p:sp>
        <p:nvSpPr>
          <p:cNvPr id="1244" name="Google Shape;1244;g226372d22e1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5" name="Google Shape;1245;g226372d22e1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226372d22e1_4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226372d22e1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23556cf8e4_1_3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23556cf8e4_1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5"/>
        <p:cNvGrpSpPr/>
        <p:nvPr/>
      </p:nvGrpSpPr>
      <p:grpSpPr>
        <a:xfrm>
          <a:off x="0" y="0"/>
          <a:ext cx="0" cy="0"/>
          <a:chOff x="0" y="0"/>
          <a:chExt cx="0" cy="0"/>
        </a:xfrm>
      </p:grpSpPr>
      <p:sp>
        <p:nvSpPr>
          <p:cNvPr id="1256" name="Google Shape;1256;g226372d22e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7" name="Google Shape;1257;g226372d22e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22625c6b0b7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22625c6b0b7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7"/>
        <p:cNvGrpSpPr/>
        <p:nvPr/>
      </p:nvGrpSpPr>
      <p:grpSpPr>
        <a:xfrm>
          <a:off x="0" y="0"/>
          <a:ext cx="0" cy="0"/>
          <a:chOff x="0" y="0"/>
          <a:chExt cx="0" cy="0"/>
        </a:xfrm>
      </p:grpSpPr>
      <p:sp>
        <p:nvSpPr>
          <p:cNvPr id="1268" name="Google Shape;1268;g226372d22e1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 name="Google Shape;1269;g226372d22e1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3"/>
        <p:cNvGrpSpPr/>
        <p:nvPr/>
      </p:nvGrpSpPr>
      <p:grpSpPr>
        <a:xfrm>
          <a:off x="0" y="0"/>
          <a:ext cx="0" cy="0"/>
          <a:chOff x="0" y="0"/>
          <a:chExt cx="0" cy="0"/>
        </a:xfrm>
      </p:grpSpPr>
      <p:sp>
        <p:nvSpPr>
          <p:cNvPr id="1274" name="Google Shape;1274;g226372d22e1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5" name="Google Shape;1275;g226372d22e1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226372d22e1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226372d22e1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226372d22e1_4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226372d22e1_4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226372d22e1_4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4" name="Google Shape;1294;g226372d22e1_4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226372d22e1_4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226372d22e1_4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226372d22e1_4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226372d22e1_4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9"/>
        <p:cNvGrpSpPr/>
        <p:nvPr/>
      </p:nvGrpSpPr>
      <p:grpSpPr>
        <a:xfrm>
          <a:off x="0" y="0"/>
          <a:ext cx="0" cy="0"/>
          <a:chOff x="0" y="0"/>
          <a:chExt cx="0" cy="0"/>
        </a:xfrm>
      </p:grpSpPr>
      <p:sp>
        <p:nvSpPr>
          <p:cNvPr id="1310" name="Google Shape;1310;g223556cf8e4_2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1" name="Google Shape;1311;g223556cf8e4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23556cf8e4_1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23556cf8e4_1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0"/>
        <p:cNvGrpSpPr/>
        <p:nvPr/>
      </p:nvGrpSpPr>
      <p:grpSpPr>
        <a:xfrm>
          <a:off x="0" y="0"/>
          <a:ext cx="0" cy="0"/>
          <a:chOff x="0" y="0"/>
          <a:chExt cx="0" cy="0"/>
        </a:xfrm>
      </p:grpSpPr>
      <p:sp>
        <p:nvSpPr>
          <p:cNvPr id="1331" name="Google Shape;1331;g226372d22e1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2" name="Google Shape;1332;g226372d22e1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26372d22e1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26372d22e1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223556cf8e4_1_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223556cf8e4_1_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226372d22e1_4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226372d22e1_4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226372d22e1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226372d22e1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223556cf8e4_1_1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223556cf8e4_1_1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22372178453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2237217845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2"/>
            </a:gs>
            <a:gs pos="100000">
              <a:schemeClr val="accent3"/>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2"/>
            </a:gs>
            <a:gs pos="100000">
              <a:schemeClr val="accent3"/>
            </a:gs>
          </a:gsLst>
          <a:path path="circle">
            <a:fillToRect l="50000" t="50000" r="50000" b="50000"/>
          </a:path>
          <a:tileRect/>
        </a:gradFill>
        <a:effectLst/>
      </p:bgPr>
    </p:bg>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45" name="Google Shape;145;p11"/>
          <p:cNvSpPr txBox="1">
            <a:spLocks noGrp="1"/>
          </p:cNvSpPr>
          <p:nvPr>
            <p:ph type="title" hasCustomPrompt="1"/>
          </p:nvPr>
        </p:nvSpPr>
        <p:spPr>
          <a:xfrm>
            <a:off x="713225" y="636975"/>
            <a:ext cx="6576000" cy="1281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47" name="Google Shape;147;p11"/>
          <p:cNvCxnSpPr/>
          <p:nvPr/>
        </p:nvCxnSpPr>
        <p:spPr>
          <a:xfrm>
            <a:off x="7738725" y="39209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148" name="Google Shape;148;p11"/>
          <p:cNvCxnSpPr/>
          <p:nvPr/>
        </p:nvCxnSpPr>
        <p:spPr>
          <a:xfrm rot="-5400000" flipH="1">
            <a:off x="4716600" y="44492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50" name="Google Shape;150;p11"/>
          <p:cNvGrpSpPr/>
          <p:nvPr/>
        </p:nvGrpSpPr>
        <p:grpSpPr>
          <a:xfrm flipH="1">
            <a:off x="7574843" y="1044896"/>
            <a:ext cx="1711847" cy="2455422"/>
            <a:chOff x="1982850" y="238125"/>
            <a:chExt cx="3651550" cy="5237675"/>
          </a:xfrm>
        </p:grpSpPr>
        <p:sp>
          <p:nvSpPr>
            <p:cNvPr id="151" name="Google Shape;151;p1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accent2"/>
            </a:gs>
            <a:gs pos="100000">
              <a:schemeClr val="accent3"/>
            </a:gs>
          </a:gsLst>
          <a:path path="circle">
            <a:fillToRect l="50000" t="50000" r="50000" b="50000"/>
          </a:path>
          <a:tileRect/>
        </a:gradFill>
        <a:effectLst/>
      </p:bgPr>
    </p:bg>
    <p:spTree>
      <p:nvGrpSpPr>
        <p:cNvPr id="1"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81" name="Google Shape;181;p13"/>
          <p:cNvSpPr txBox="1">
            <a:spLocks noGrp="1"/>
          </p:cNvSpPr>
          <p:nvPr>
            <p:ph type="title"/>
          </p:nvPr>
        </p:nvSpPr>
        <p:spPr>
          <a:xfrm>
            <a:off x="136135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3"/>
          <p:cNvSpPr txBox="1">
            <a:spLocks noGrp="1"/>
          </p:cNvSpPr>
          <p:nvPr>
            <p:ph type="subTitle" idx="1"/>
          </p:nvPr>
        </p:nvSpPr>
        <p:spPr>
          <a:xfrm>
            <a:off x="136135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13"/>
          <p:cNvSpPr txBox="1">
            <a:spLocks noGrp="1"/>
          </p:cNvSpPr>
          <p:nvPr>
            <p:ph type="title" idx="2" hasCustomPrompt="1"/>
          </p:nvPr>
        </p:nvSpPr>
        <p:spPr>
          <a:xfrm>
            <a:off x="713225"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85" name="Google Shape;185;p13"/>
          <p:cNvSpPr txBox="1">
            <a:spLocks noGrp="1"/>
          </p:cNvSpPr>
          <p:nvPr>
            <p:ph type="title" idx="4"/>
          </p:nvPr>
        </p:nvSpPr>
        <p:spPr>
          <a:xfrm>
            <a:off x="522000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5"/>
          </p:nvPr>
        </p:nvSpPr>
        <p:spPr>
          <a:xfrm>
            <a:off x="522000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6" hasCustomPrompt="1"/>
          </p:nvPr>
        </p:nvSpPr>
        <p:spPr>
          <a:xfrm>
            <a:off x="4572000"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7"/>
          </p:nvPr>
        </p:nvSpPr>
        <p:spPr>
          <a:xfrm>
            <a:off x="136135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3"/>
          <p:cNvSpPr txBox="1">
            <a:spLocks noGrp="1"/>
          </p:cNvSpPr>
          <p:nvPr>
            <p:ph type="subTitle" idx="8"/>
          </p:nvPr>
        </p:nvSpPr>
        <p:spPr>
          <a:xfrm>
            <a:off x="136135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9" hasCustomPrompt="1"/>
          </p:nvPr>
        </p:nvSpPr>
        <p:spPr>
          <a:xfrm>
            <a:off x="713225"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a:spLocks noGrp="1"/>
          </p:cNvSpPr>
          <p:nvPr>
            <p:ph type="title" idx="13"/>
          </p:nvPr>
        </p:nvSpPr>
        <p:spPr>
          <a:xfrm>
            <a:off x="522000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3"/>
          <p:cNvSpPr txBox="1">
            <a:spLocks noGrp="1"/>
          </p:cNvSpPr>
          <p:nvPr>
            <p:ph type="subTitle" idx="14"/>
          </p:nvPr>
        </p:nvSpPr>
        <p:spPr>
          <a:xfrm>
            <a:off x="522000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5" hasCustomPrompt="1"/>
          </p:nvPr>
        </p:nvSpPr>
        <p:spPr>
          <a:xfrm>
            <a:off x="4572000"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16"/>
          </p:nvPr>
        </p:nvSpPr>
        <p:spPr>
          <a:xfrm>
            <a:off x="136135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13"/>
          <p:cNvSpPr txBox="1">
            <a:spLocks noGrp="1"/>
          </p:cNvSpPr>
          <p:nvPr>
            <p:ph type="subTitle" idx="17"/>
          </p:nvPr>
        </p:nvSpPr>
        <p:spPr>
          <a:xfrm>
            <a:off x="136135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3"/>
          <p:cNvSpPr txBox="1">
            <a:spLocks noGrp="1"/>
          </p:cNvSpPr>
          <p:nvPr>
            <p:ph type="title" idx="18" hasCustomPrompt="1"/>
          </p:nvPr>
        </p:nvSpPr>
        <p:spPr>
          <a:xfrm>
            <a:off x="713225"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19"/>
          </p:nvPr>
        </p:nvSpPr>
        <p:spPr>
          <a:xfrm>
            <a:off x="522000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13"/>
          <p:cNvSpPr txBox="1">
            <a:spLocks noGrp="1"/>
          </p:cNvSpPr>
          <p:nvPr>
            <p:ph type="subTitle" idx="20"/>
          </p:nvPr>
        </p:nvSpPr>
        <p:spPr>
          <a:xfrm>
            <a:off x="522000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title" idx="21" hasCustomPrompt="1"/>
          </p:nvPr>
        </p:nvSpPr>
        <p:spPr>
          <a:xfrm>
            <a:off x="4572000"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accent2"/>
            </a:gs>
            <a:gs pos="100000">
              <a:schemeClr val="accent3"/>
            </a:gs>
          </a:gsLst>
          <a:path path="circle">
            <a:fillToRect l="50000" t="50000" r="50000" b="50000"/>
          </a:path>
          <a:tileRect/>
        </a:gradFill>
        <a:effectLst/>
      </p:bgPr>
    </p:bg>
    <p:spTree>
      <p:nvGrpSpPr>
        <p:cNvPr id="1"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2" name="Google Shape;202;p14"/>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03" name="Google Shape;203;p1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04" name="Google Shape;204;p14"/>
          <p:cNvCxnSpPr/>
          <p:nvPr/>
        </p:nvCxnSpPr>
        <p:spPr>
          <a:xfrm>
            <a:off x="8666650" y="236735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accent3"/>
            </a:gs>
          </a:gsLst>
          <a:path path="circle">
            <a:fillToRect l="50000" t="50000" r="50000" b="50000"/>
          </a:path>
          <a:tileRect/>
        </a:gradFill>
        <a:effectLst/>
      </p:bgPr>
    </p:bg>
    <p:spTree>
      <p:nvGrpSpPr>
        <p:cNvPr id="1"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7" name="Google Shape;207;p15"/>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8" name="Google Shape;208;p15"/>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209" name="Google Shape;209;p15"/>
          <p:cNvCxnSpPr/>
          <p:nvPr/>
        </p:nvCxnSpPr>
        <p:spPr>
          <a:xfrm rot="-5400000" flipH="1">
            <a:off x="6052588" y="38569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12" name="Google Shape;212;p15"/>
          <p:cNvCxnSpPr/>
          <p:nvPr/>
        </p:nvCxnSpPr>
        <p:spPr>
          <a:xfrm rot="-5400000" flipH="1">
            <a:off x="-232012" y="4487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accent2"/>
            </a:gs>
            <a:gs pos="100000">
              <a:schemeClr val="accent3"/>
            </a:gs>
          </a:gsLst>
          <a:path path="circle">
            <a:fillToRect l="50000" t="50000" r="50000" b="50000"/>
          </a:path>
          <a:tileRect/>
        </a:gradFill>
        <a:effectLst/>
      </p:bgPr>
    </p:bg>
    <p:spTree>
      <p:nvGrpSpPr>
        <p:cNvPr id="1"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15" name="Google Shape;215;p16"/>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6"/>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17" name="Google Shape;217;p16"/>
          <p:cNvCxnSpPr/>
          <p:nvPr/>
        </p:nvCxnSpPr>
        <p:spPr>
          <a:xfrm rot="-5400000" flipH="1">
            <a:off x="586450" y="39981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accent2"/>
            </a:gs>
            <a:gs pos="100000">
              <a:schemeClr val="accent3"/>
            </a:gs>
          </a:gsLst>
          <a:path path="circle">
            <a:fillToRect l="50000" t="50000" r="50000" b="50000"/>
          </a:path>
          <a:tileRect/>
        </a:gradFill>
        <a:effectLst/>
      </p:bgPr>
    </p:bg>
    <p:spTree>
      <p:nvGrpSpPr>
        <p:cNvPr id="1"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1" name="Google Shape;221;p17"/>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2" name="Google Shape;222;p17"/>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23" name="Google Shape;223;p17"/>
          <p:cNvCxnSpPr/>
          <p:nvPr/>
        </p:nvCxnSpPr>
        <p:spPr>
          <a:xfrm rot="-5400000" flipH="1">
            <a:off x="7688813" y="392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26" name="Google Shape;226;p17"/>
          <p:cNvCxnSpPr/>
          <p:nvPr/>
        </p:nvCxnSpPr>
        <p:spPr>
          <a:xfrm rot="-5400000" flipH="1">
            <a:off x="-185512" y="37403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accent2"/>
            </a:gs>
            <a:gs pos="100000">
              <a:schemeClr val="accent3"/>
            </a:gs>
          </a:gsLst>
          <a:path path="circle">
            <a:fillToRect l="50000" t="50000" r="50000" b="50000"/>
          </a:path>
          <a:tileRect/>
        </a:gradFill>
        <a:effectLst/>
      </p:bgPr>
    </p:bg>
    <p:spTree>
      <p:nvGrpSpPr>
        <p:cNvPr id="1"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9" name="Google Shape;229;p18"/>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0" name="Google Shape;230;p18"/>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18"/>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2" name="Google Shape;232;p18"/>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3" name="Google Shape;233;p1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34" name="Google Shape;234;p18"/>
          <p:cNvCxnSpPr/>
          <p:nvPr/>
        </p:nvCxnSpPr>
        <p:spPr>
          <a:xfrm rot="-5400000" flipH="1">
            <a:off x="-106975" y="40352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accent2"/>
            </a:gs>
            <a:gs pos="100000">
              <a:schemeClr val="accent3"/>
            </a:gs>
          </a:gsLst>
          <a:path path="circle">
            <a:fillToRect l="50000" t="50000" r="50000" b="50000"/>
          </a:path>
          <a:tileRect/>
        </a:gradFill>
        <a:effectLst/>
      </p:bgPr>
    </p:bg>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bg>
      <p:bgPr>
        <a:gradFill>
          <a:gsLst>
            <a:gs pos="0">
              <a:schemeClr val="accent2"/>
            </a:gs>
            <a:gs pos="100000">
              <a:schemeClr val="accent3"/>
            </a:gs>
          </a:gsLst>
          <a:path path="circle">
            <a:fillToRect l="50000" t="50000" r="50000" b="50000"/>
          </a:path>
          <a:tileRect/>
        </a:gradFill>
        <a:effectLst/>
      </p:bgPr>
    </p:bg>
    <p:spTree>
      <p:nvGrpSpPr>
        <p:cNvPr id="1" name="Shape 244"/>
        <p:cNvGrpSpPr/>
        <p:nvPr/>
      </p:nvGrpSpPr>
      <p:grpSpPr>
        <a:xfrm>
          <a:off x="0" y="0"/>
          <a:ext cx="0" cy="0"/>
          <a:chOff x="0" y="0"/>
          <a:chExt cx="0" cy="0"/>
        </a:xfrm>
      </p:grpSpPr>
      <p:pic>
        <p:nvPicPr>
          <p:cNvPr id="245" name="Google Shape;245;p20"/>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46" name="Google Shape;246;p20"/>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20"/>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48" name="Google Shape;248;p20"/>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20"/>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0"/>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1" name="Google Shape;251;p20"/>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20"/>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3"/>
            </a:gs>
          </a:gsLst>
          <a:path path="circle">
            <a:fillToRect l="50000" t="50000" r="50000" b="50000"/>
          </a:path>
          <a:tileRect/>
        </a:gradFill>
        <a:effectLst/>
      </p:bgPr>
    </p:bg>
    <p:spTree>
      <p:nvGrpSpPr>
        <p:cNvPr id="1"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42" name="Google Shape;42;p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572000" y="707800"/>
            <a:ext cx="38589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4" name="Google Shape;44;p3"/>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 name="Google Shape;60;p3"/>
          <p:cNvCxnSpPr/>
          <p:nvPr/>
        </p:nvCxnSpPr>
        <p:spPr>
          <a:xfrm rot="-5400000" flipH="1">
            <a:off x="2981863" y="3179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accent2"/>
            </a:gs>
            <a:gs pos="100000">
              <a:schemeClr val="accent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55" name="Google Shape;255;p2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0" name="Google Shape;260;p2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2" name="Google Shape;262;p2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gradFill>
          <a:gsLst>
            <a:gs pos="0">
              <a:schemeClr val="accent2"/>
            </a:gs>
            <a:gs pos="100000">
              <a:schemeClr val="accent3"/>
            </a:gs>
          </a:gsLst>
          <a:path path="circle">
            <a:fillToRect l="50000" t="50000" r="50000" b="50000"/>
          </a:path>
          <a:tileRect/>
        </a:gradFill>
        <a:effectLst/>
      </p:bgPr>
    </p:bg>
    <p:spTree>
      <p:nvGrpSpPr>
        <p:cNvPr id="1" name="Shape 264"/>
        <p:cNvGrpSpPr/>
        <p:nvPr/>
      </p:nvGrpSpPr>
      <p:grpSpPr>
        <a:xfrm>
          <a:off x="0" y="0"/>
          <a:ext cx="0" cy="0"/>
          <a:chOff x="0" y="0"/>
          <a:chExt cx="0" cy="0"/>
        </a:xfrm>
      </p:grpSpPr>
      <p:pic>
        <p:nvPicPr>
          <p:cNvPr id="265" name="Google Shape;265;p2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66" name="Google Shape;266;p22"/>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22"/>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2"/>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9" name="Google Shape;269;p22"/>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22"/>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1" name="Google Shape;271;p22"/>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22"/>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3" name="Google Shape;273;p22"/>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22"/>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5" name="Google Shape;275;p22"/>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2"/>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7" name="Google Shape;277;p22"/>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2"/>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79" name="Google Shape;279;p22"/>
          <p:cNvCxnSpPr/>
          <p:nvPr/>
        </p:nvCxnSpPr>
        <p:spPr>
          <a:xfrm rot="-5400000" flipH="1">
            <a:off x="8534500" y="2340575"/>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80" name="Google Shape;280;p22"/>
          <p:cNvCxnSpPr/>
          <p:nvPr/>
        </p:nvCxnSpPr>
        <p:spPr>
          <a:xfrm rot="10800000">
            <a:off x="6381375" y="-281000"/>
            <a:ext cx="0" cy="82050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281" name="Google Shape;281;p22"/>
          <p:cNvCxnSpPr/>
          <p:nvPr/>
        </p:nvCxnSpPr>
        <p:spPr>
          <a:xfrm rot="-5400000" flipH="1">
            <a:off x="453350" y="443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82" name="Google Shape;282;p22"/>
          <p:cNvCxnSpPr/>
          <p:nvPr/>
        </p:nvCxnSpPr>
        <p:spPr>
          <a:xfrm>
            <a:off x="-121375" y="3771875"/>
            <a:ext cx="8346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bg>
      <p:bgPr>
        <a:gradFill>
          <a:gsLst>
            <a:gs pos="0">
              <a:schemeClr val="accent2"/>
            </a:gs>
            <a:gs pos="100000">
              <a:schemeClr val="accent3"/>
            </a:gs>
          </a:gsLst>
          <a:path path="circle">
            <a:fillToRect l="50000" t="50000" r="50000" b="50000"/>
          </a:path>
          <a:tileRect/>
        </a:gradFill>
        <a:effectLst/>
      </p:bgPr>
    </p:bg>
    <p:spTree>
      <p:nvGrpSpPr>
        <p:cNvPr id="1" name="Shape 283"/>
        <p:cNvGrpSpPr/>
        <p:nvPr/>
      </p:nvGrpSpPr>
      <p:grpSpPr>
        <a:xfrm>
          <a:off x="0" y="0"/>
          <a:ext cx="0" cy="0"/>
          <a:chOff x="0" y="0"/>
          <a:chExt cx="0" cy="0"/>
        </a:xfrm>
      </p:grpSpPr>
      <p:pic>
        <p:nvPicPr>
          <p:cNvPr id="284" name="Google Shape;284;p2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85" name="Google Shape;285;p23"/>
          <p:cNvSpPr txBox="1">
            <a:spLocks noGrp="1"/>
          </p:cNvSpPr>
          <p:nvPr>
            <p:ph type="title" hasCustomPrompt="1"/>
          </p:nvPr>
        </p:nvSpPr>
        <p:spPr>
          <a:xfrm>
            <a:off x="4247300" y="539500"/>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3"/>
          <p:cNvSpPr txBox="1">
            <a:spLocks noGrp="1"/>
          </p:cNvSpPr>
          <p:nvPr>
            <p:ph type="subTitle" idx="1"/>
          </p:nvPr>
        </p:nvSpPr>
        <p:spPr>
          <a:xfrm>
            <a:off x="4247300" y="1186277"/>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7" name="Google Shape;287;p23"/>
          <p:cNvSpPr txBox="1">
            <a:spLocks noGrp="1"/>
          </p:cNvSpPr>
          <p:nvPr>
            <p:ph type="title" idx="2" hasCustomPrompt="1"/>
          </p:nvPr>
        </p:nvSpPr>
        <p:spPr>
          <a:xfrm>
            <a:off x="4247300" y="205231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 name="Google Shape;288;p23"/>
          <p:cNvSpPr txBox="1">
            <a:spLocks noGrp="1"/>
          </p:cNvSpPr>
          <p:nvPr>
            <p:ph type="subTitle" idx="3"/>
          </p:nvPr>
        </p:nvSpPr>
        <p:spPr>
          <a:xfrm>
            <a:off x="4247300" y="269909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9" name="Google Shape;289;p23"/>
          <p:cNvSpPr txBox="1">
            <a:spLocks noGrp="1"/>
          </p:cNvSpPr>
          <p:nvPr>
            <p:ph type="title" idx="4" hasCustomPrompt="1"/>
          </p:nvPr>
        </p:nvSpPr>
        <p:spPr>
          <a:xfrm>
            <a:off x="4247300" y="356514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0" name="Google Shape;290;p23"/>
          <p:cNvSpPr txBox="1">
            <a:spLocks noGrp="1"/>
          </p:cNvSpPr>
          <p:nvPr>
            <p:ph type="subTitle" idx="5"/>
          </p:nvPr>
        </p:nvSpPr>
        <p:spPr>
          <a:xfrm>
            <a:off x="4247300" y="421192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291" name="Google Shape;291;p23"/>
          <p:cNvGrpSpPr/>
          <p:nvPr/>
        </p:nvGrpSpPr>
        <p:grpSpPr>
          <a:xfrm flipH="1">
            <a:off x="1704087" y="2042849"/>
            <a:ext cx="1026268" cy="1639769"/>
            <a:chOff x="1029950" y="238150"/>
            <a:chExt cx="1501050" cy="2398375"/>
          </a:xfrm>
        </p:grpSpPr>
        <p:sp>
          <p:nvSpPr>
            <p:cNvPr id="292" name="Google Shape;292;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23"/>
          <p:cNvGrpSpPr/>
          <p:nvPr/>
        </p:nvGrpSpPr>
        <p:grpSpPr>
          <a:xfrm>
            <a:off x="1868015" y="953790"/>
            <a:ext cx="698135" cy="688165"/>
            <a:chOff x="3398275" y="546563"/>
            <a:chExt cx="581150" cy="572850"/>
          </a:xfrm>
        </p:grpSpPr>
        <p:sp>
          <p:nvSpPr>
            <p:cNvPr id="303" name="Google Shape;303;p2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8" name="Google Shape;308;p23"/>
          <p:cNvCxnSpPr/>
          <p:nvPr/>
        </p:nvCxnSpPr>
        <p:spPr>
          <a:xfrm rot="-5400000" flipH="1">
            <a:off x="2815188" y="-558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309" name="Google Shape;309;p23"/>
          <p:cNvCxnSpPr/>
          <p:nvPr/>
        </p:nvCxnSpPr>
        <p:spPr>
          <a:xfrm>
            <a:off x="-199850" y="208792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10" name="Google Shape;310;p23"/>
          <p:cNvCxnSpPr/>
          <p:nvPr/>
        </p:nvCxnSpPr>
        <p:spPr>
          <a:xfrm rot="-5400000" flipH="1">
            <a:off x="558038" y="39467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accent2"/>
            </a:gs>
            <a:gs pos="100000">
              <a:schemeClr val="accent3"/>
            </a:gs>
          </a:gsLst>
          <a:path path="circle">
            <a:fillToRect l="50000" t="50000" r="50000" b="50000"/>
          </a:path>
          <a:tileRect/>
        </a:gradFill>
        <a:effectLst/>
      </p:bgPr>
    </p:bg>
    <p:spTree>
      <p:nvGrpSpPr>
        <p:cNvPr id="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3" name="Google Shape;313;p24"/>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4" name="Google Shape;314;p24"/>
          <p:cNvCxnSpPr/>
          <p:nvPr/>
        </p:nvCxnSpPr>
        <p:spPr>
          <a:xfrm rot="10800000">
            <a:off x="8709475" y="-15042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0_1">
    <p:bg>
      <p:bgPr>
        <a:gradFill>
          <a:gsLst>
            <a:gs pos="0">
              <a:schemeClr val="accent2"/>
            </a:gs>
            <a:gs pos="100000">
              <a:schemeClr val="accent3"/>
            </a:gs>
          </a:gsLst>
          <a:path path="circle">
            <a:fillToRect l="50000" t="50000" r="50000" b="50000"/>
          </a:path>
          <a:tileRect/>
        </a:gradFill>
        <a:effectLst/>
      </p:bgPr>
    </p:bg>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7" name="Google Shape;317;p2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8" name="Google Shape;318;p25"/>
          <p:cNvCxnSpPr/>
          <p:nvPr/>
        </p:nvCxnSpPr>
        <p:spPr>
          <a:xfrm rot="10800000">
            <a:off x="1113400" y="4679775"/>
            <a:ext cx="0" cy="9519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19" name="Google Shape;319;p25"/>
          <p:cNvCxnSpPr/>
          <p:nvPr/>
        </p:nvCxnSpPr>
        <p:spPr>
          <a:xfrm rot="-5400000" flipH="1">
            <a:off x="-231600" y="40464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accent2"/>
            </a:gs>
            <a:gs pos="100000">
              <a:schemeClr val="accent3"/>
            </a:gs>
          </a:gsLst>
          <a:path path="circle">
            <a:fillToRect l="50000" t="50000" r="50000" b="50000"/>
          </a:path>
          <a:tileRect/>
        </a:gradFill>
        <a:effectLst/>
      </p:bgPr>
    </p:bg>
    <p:spTree>
      <p:nvGrpSpPr>
        <p:cNvPr id="1" name="Shape 320"/>
        <p:cNvGrpSpPr/>
        <p:nvPr/>
      </p:nvGrpSpPr>
      <p:grpSpPr>
        <a:xfrm>
          <a:off x="0" y="0"/>
          <a:ext cx="0" cy="0"/>
          <a:chOff x="0" y="0"/>
          <a:chExt cx="0" cy="0"/>
        </a:xfrm>
      </p:grpSpPr>
      <p:pic>
        <p:nvPicPr>
          <p:cNvPr id="321" name="Google Shape;321;p2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22" name="Google Shape;322;p26"/>
          <p:cNvSpPr txBox="1">
            <a:spLocks noGrp="1"/>
          </p:cNvSpPr>
          <p:nvPr>
            <p:ph type="title"/>
          </p:nvPr>
        </p:nvSpPr>
        <p:spPr>
          <a:xfrm>
            <a:off x="713100" y="707675"/>
            <a:ext cx="43623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26"/>
          <p:cNvSpPr txBox="1">
            <a:spLocks noGrp="1"/>
          </p:cNvSpPr>
          <p:nvPr>
            <p:ph type="subTitle" idx="1"/>
          </p:nvPr>
        </p:nvSpPr>
        <p:spPr>
          <a:xfrm>
            <a:off x="713100" y="2102125"/>
            <a:ext cx="4362300" cy="111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26"/>
          <p:cNvSpPr txBox="1"/>
          <p:nvPr/>
        </p:nvSpPr>
        <p:spPr>
          <a:xfrm>
            <a:off x="713100" y="3867575"/>
            <a:ext cx="4494000" cy="459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dk1"/>
                </a:solidFill>
                <a:latin typeface="Red Hat Text"/>
                <a:ea typeface="Red Hat Text"/>
                <a:cs typeface="Red Hat Text"/>
                <a:sym typeface="Red Hat Text"/>
              </a:rPr>
              <a:t>CREDITS: This presentation template was created by </a:t>
            </a:r>
            <a:r>
              <a:rPr lang="en" sz="1100" b="1">
                <a:solidFill>
                  <a:schemeClr val="dk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Slidesgo</a:t>
            </a:r>
            <a:r>
              <a:rPr lang="en" sz="1100">
                <a:solidFill>
                  <a:schemeClr val="dk1"/>
                </a:solidFill>
                <a:latin typeface="Red Hat Text"/>
                <a:ea typeface="Red Hat Text"/>
                <a:cs typeface="Red Hat Text"/>
                <a:sym typeface="Red Hat Text"/>
              </a:rPr>
              <a:t>, and includes icons by </a:t>
            </a:r>
            <a:r>
              <a:rPr lang="en" sz="1100" b="1">
                <a:solidFill>
                  <a:schemeClr val="dk1"/>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Flaticon</a:t>
            </a:r>
            <a:r>
              <a:rPr lang="en" sz="1100" b="1">
                <a:solidFill>
                  <a:schemeClr val="dk1"/>
                </a:solidFill>
                <a:latin typeface="Red Hat Text"/>
                <a:ea typeface="Red Hat Text"/>
                <a:cs typeface="Red Hat Text"/>
                <a:sym typeface="Red Hat Text"/>
              </a:rPr>
              <a:t> </a:t>
            </a:r>
            <a:r>
              <a:rPr lang="en" sz="1100">
                <a:solidFill>
                  <a:schemeClr val="dk1"/>
                </a:solidFill>
                <a:latin typeface="Red Hat Text"/>
                <a:ea typeface="Red Hat Text"/>
                <a:cs typeface="Red Hat Text"/>
                <a:sym typeface="Red Hat Text"/>
              </a:rPr>
              <a:t>and infographics &amp; images by </a:t>
            </a:r>
            <a:r>
              <a:rPr lang="en" sz="1100" b="1">
                <a:solidFill>
                  <a:schemeClr val="dk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Freepik</a:t>
            </a:r>
            <a:endParaRPr sz="1100" b="1">
              <a:solidFill>
                <a:schemeClr val="dk1"/>
              </a:solidFill>
              <a:latin typeface="Red Hat Text"/>
              <a:ea typeface="Red Hat Text"/>
              <a:cs typeface="Red Hat Text"/>
              <a:sym typeface="Red Hat Text"/>
            </a:endParaRPr>
          </a:p>
        </p:txBody>
      </p:sp>
      <p:cxnSp>
        <p:nvCxnSpPr>
          <p:cNvPr id="325" name="Google Shape;325;p26"/>
          <p:cNvCxnSpPr/>
          <p:nvPr/>
        </p:nvCxnSpPr>
        <p:spPr>
          <a:xfrm rot="-5400000" flipH="1">
            <a:off x="8555675" y="22992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26" name="Google Shape;326;p26"/>
          <p:cNvCxnSpPr/>
          <p:nvPr/>
        </p:nvCxnSpPr>
        <p:spPr>
          <a:xfrm rot="10800000">
            <a:off x="6071925" y="4702250"/>
            <a:ext cx="0" cy="8205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27" name="Google Shape;327;p26"/>
          <p:cNvCxnSpPr/>
          <p:nvPr/>
        </p:nvCxnSpPr>
        <p:spPr>
          <a:xfrm>
            <a:off x="7937375" y="40092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28" name="Google Shape;328;p26"/>
          <p:cNvGrpSpPr/>
          <p:nvPr/>
        </p:nvGrpSpPr>
        <p:grpSpPr>
          <a:xfrm flipH="1">
            <a:off x="7505932" y="969165"/>
            <a:ext cx="698135" cy="688165"/>
            <a:chOff x="3398275" y="546563"/>
            <a:chExt cx="581150" cy="572850"/>
          </a:xfrm>
        </p:grpSpPr>
        <p:sp>
          <p:nvSpPr>
            <p:cNvPr id="329" name="Google Shape;329;p26"/>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4" name="Google Shape;334;p26"/>
          <p:cNvCxnSpPr/>
          <p:nvPr/>
        </p:nvCxnSpPr>
        <p:spPr>
          <a:xfrm>
            <a:off x="6163750" y="5394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accent2"/>
            </a:gs>
            <a:gs pos="100000">
              <a:schemeClr val="accent3"/>
            </a:gs>
          </a:gsLst>
          <a:path path="circle">
            <a:fillToRect l="50000" t="50000" r="50000" b="50000"/>
          </a:path>
          <a:tileRect/>
        </a:gradFill>
        <a:effectLst/>
      </p:bgPr>
    </p:bg>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accent2"/>
            </a:gs>
            <a:gs pos="100000">
              <a:schemeClr val="accent3"/>
            </a:gs>
          </a:gsLst>
          <a:path path="circle">
            <a:fillToRect l="50000" t="50000" r="50000" b="50000"/>
          </a:path>
          <a:tileRect/>
        </a:gradFill>
        <a:effectLst/>
      </p:bgPr>
    </p:bg>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accent3"/>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4" name="Google Shape;64;p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Font typeface="Roboto Condensed Light"/>
              <a:buChar char="○"/>
              <a:defRPr/>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
        <p:nvSpPr>
          <p:cNvPr id="65" name="Google Shape;65;p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cxnSp>
        <p:nvCxnSpPr>
          <p:cNvPr id="66" name="Google Shape;66;p4"/>
          <p:cNvCxnSpPr/>
          <p:nvPr/>
        </p:nvCxnSpPr>
        <p:spPr>
          <a:xfrm>
            <a:off x="8652200" y="2448625"/>
            <a:ext cx="9792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accent3"/>
            </a:gs>
          </a:gsLst>
          <a:path path="circle">
            <a:fillToRect l="50000" t="50000" r="50000" b="50000"/>
          </a:path>
          <a:tileRect/>
        </a:gradFill>
        <a:effectLst/>
      </p:bgPr>
    </p:bg>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2"/>
            </a:gs>
            <a:gs pos="100000">
              <a:schemeClr val="accent3"/>
            </a:gs>
          </a:gsLst>
          <a:path path="circle">
            <a:fillToRect l="50000" t="50000" r="50000" b="50000"/>
          </a:path>
          <a:tileRect/>
        </a:gradFill>
        <a:effectLst/>
      </p:bgPr>
    </p:bg>
    <p:spTree>
      <p:nvGrpSpPr>
        <p:cNvPr id="1"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76" name="Google Shape;76;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77" name="Google Shape;77;p6"/>
          <p:cNvCxnSpPr/>
          <p:nvPr/>
        </p:nvCxnSpPr>
        <p:spPr>
          <a:xfrm rot="-5400000" flipH="1">
            <a:off x="8020663" y="-123400"/>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2"/>
            </a:gs>
            <a:gs pos="100000">
              <a:schemeClr val="accent3"/>
            </a:gs>
          </a:gsLst>
          <a:path path="circle">
            <a:fillToRect l="50000" t="50000" r="50000" b="50000"/>
          </a:path>
          <a:tileRect/>
        </a:gradFill>
        <a:effectLst/>
      </p:bgPr>
    </p:bg>
    <p:spTree>
      <p:nvGrpSpPr>
        <p:cNvPr id="1"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81" name="Google Shape;81;p7"/>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7"/>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Font typeface="Red Hat Text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7"/>
          <p:cNvCxnSpPr/>
          <p:nvPr/>
        </p:nvCxnSpPr>
        <p:spPr>
          <a:xfrm rot="-5400000" flipH="1">
            <a:off x="7829788" y="461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102" name="Google Shape;102;p7"/>
          <p:cNvCxnSpPr/>
          <p:nvPr/>
        </p:nvCxnSpPr>
        <p:spPr>
          <a:xfrm rot="-5400000" flipH="1">
            <a:off x="5744913" y="44382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3"/>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5" name="Google Shape;105;p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 name="Google Shape;119;p8"/>
          <p:cNvCxnSpPr/>
          <p:nvPr/>
        </p:nvCxnSpPr>
        <p:spPr>
          <a:xfrm rot="-5400000" flipH="1">
            <a:off x="7050025" y="-913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21" name="Google Shape;121;p8"/>
          <p:cNvCxnSpPr/>
          <p:nvPr/>
        </p:nvCxnSpPr>
        <p:spPr>
          <a:xfrm rot="-5400000" flipH="1">
            <a:off x="4921125" y="37322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2"/>
            </a:gs>
            <a:gs pos="100000">
              <a:schemeClr val="accent3"/>
            </a:gs>
          </a:gsLst>
          <a:path path="circle">
            <a:fillToRect l="50000" t="50000" r="50000" b="50000"/>
          </a:path>
          <a:tileRect/>
        </a:gradFill>
        <a:effectLst/>
      </p:bgPr>
    </p:bg>
    <p:spTree>
      <p:nvGrpSpPr>
        <p:cNvPr id="1"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24" name="Google Shape;124;p9"/>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9"/>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9"/>
          <p:cNvCxnSpPr/>
          <p:nvPr/>
        </p:nvCxnSpPr>
        <p:spPr>
          <a:xfrm rot="-5400000" flipH="1">
            <a:off x="7775263" y="30247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2"/>
            </a:gs>
            <a:gs pos="100000">
              <a:schemeClr val="accent3"/>
            </a:gs>
          </a:gsLst>
          <a:path path="circle">
            <a:fillToRect l="50000" t="50000" r="50000" b="50000"/>
          </a:path>
          <a:tileRect/>
        </a:gradFill>
        <a:effectLst/>
      </p:bgPr>
    </p:bg>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accent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pic>
        <p:nvPicPr>
          <p:cNvPr id="141" name="Google Shape;141;p10"/>
          <p:cNvPicPr preferRelativeResize="0"/>
          <p:nvPr/>
        </p:nvPicPr>
        <p:blipFill rotWithShape="1">
          <a:blip r:embed="rId2">
            <a:alphaModFix amt="10000"/>
          </a:blip>
          <a:srcRect/>
          <a:stretch/>
        </p:blipFill>
        <p:spPr>
          <a:xfrm>
            <a:off x="0" y="0"/>
            <a:ext cx="9144000" cy="5143500"/>
          </a:xfrm>
          <a:prstGeom prst="rect">
            <a:avLst/>
          </a:prstGeom>
          <a:noFill/>
          <a:ln>
            <a:noFill/>
          </a:ln>
        </p:spPr>
      </p:pic>
      <p:cxnSp>
        <p:nvCxnSpPr>
          <p:cNvPr id="142" name="Google Shape;142;p10"/>
          <p:cNvCxnSpPr/>
          <p:nvPr/>
        </p:nvCxnSpPr>
        <p:spPr>
          <a:xfrm rot="-5400000" flipH="1">
            <a:off x="8020675" y="307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4.mp3"/><Relationship Id="rId1" Type="http://schemas.microsoft.com/office/2007/relationships/media" Target="../media/media14.mp3"/><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6.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6.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6.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9.mp3"/><Relationship Id="rId1" Type="http://schemas.microsoft.com/office/2007/relationships/media" Target="../media/media19.mp3"/><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0.mp3"/><Relationship Id="rId1" Type="http://schemas.microsoft.com/office/2007/relationships/media" Target="../media/media20.mp3"/><Relationship Id="rId5" Type="http://schemas.openxmlformats.org/officeDocument/2006/relationships/image" Target="../media/image6.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1.mp3"/><Relationship Id="rId1" Type="http://schemas.microsoft.com/office/2007/relationships/media" Target="../media/media21.mp3"/><Relationship Id="rId5" Type="http://schemas.openxmlformats.org/officeDocument/2006/relationships/image" Target="../media/image6.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22.mp3"/><Relationship Id="rId1" Type="http://schemas.microsoft.com/office/2007/relationships/media" Target="../media/media22.mp3"/><Relationship Id="rId6" Type="http://schemas.openxmlformats.org/officeDocument/2006/relationships/image" Target="../media/image6.png"/><Relationship Id="rId5" Type="http://schemas.openxmlformats.org/officeDocument/2006/relationships/image" Target="../media/image9.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23.mp3"/><Relationship Id="rId1" Type="http://schemas.microsoft.com/office/2007/relationships/media" Target="../media/media23.mp3"/><Relationship Id="rId6" Type="http://schemas.openxmlformats.org/officeDocument/2006/relationships/image" Target="../media/image6.png"/><Relationship Id="rId5" Type="http://schemas.openxmlformats.org/officeDocument/2006/relationships/image" Target="../media/image10.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24.mp3"/><Relationship Id="rId1" Type="http://schemas.microsoft.com/office/2007/relationships/media" Target="../media/media24.mp3"/><Relationship Id="rId5" Type="http://schemas.openxmlformats.org/officeDocument/2006/relationships/image" Target="../media/image6.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25.mp3"/><Relationship Id="rId1" Type="http://schemas.microsoft.com/office/2007/relationships/media" Target="../media/media25.mp3"/><Relationship Id="rId5" Type="http://schemas.openxmlformats.org/officeDocument/2006/relationships/image" Target="../media/image6.png"/><Relationship Id="rId4"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9"/>
          <p:cNvSpPr txBox="1">
            <a:spLocks noGrp="1"/>
          </p:cNvSpPr>
          <p:nvPr>
            <p:ph type="ctrTitle"/>
          </p:nvPr>
        </p:nvSpPr>
        <p:spPr>
          <a:xfrm>
            <a:off x="713225" y="625925"/>
            <a:ext cx="5049300" cy="19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CONCRETE</a:t>
            </a:r>
            <a:endParaRPr/>
          </a:p>
          <a:p>
            <a:pPr marL="0" lvl="0" indent="0" algn="l" rtl="0">
              <a:spcBef>
                <a:spcPts val="0"/>
              </a:spcBef>
              <a:spcAft>
                <a:spcPts val="0"/>
              </a:spcAft>
              <a:buNone/>
            </a:pPr>
            <a:r>
              <a:rPr lang="en"/>
              <a:t>ARCHITECTURE</a:t>
            </a:r>
            <a:endParaRPr/>
          </a:p>
        </p:txBody>
      </p:sp>
      <p:sp>
        <p:nvSpPr>
          <p:cNvPr id="370" name="Google Shape;370;p29"/>
          <p:cNvSpPr txBox="1">
            <a:spLocks noGrp="1"/>
          </p:cNvSpPr>
          <p:nvPr>
            <p:ph type="subTitle" idx="1"/>
          </p:nvPr>
        </p:nvSpPr>
        <p:spPr>
          <a:xfrm>
            <a:off x="713225" y="3123975"/>
            <a:ext cx="3648000" cy="146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50">
                <a:latin typeface="Audiowide"/>
                <a:ea typeface="Audiowide"/>
                <a:cs typeface="Audiowide"/>
                <a:sym typeface="Audiowide"/>
              </a:rPr>
              <a:t>Pereira D, Susilo A, Shrestha K </a:t>
            </a:r>
            <a:endParaRPr sz="1250">
              <a:latin typeface="Audiowide"/>
              <a:ea typeface="Audiowide"/>
              <a:cs typeface="Audiowide"/>
              <a:sym typeface="Audiowide"/>
            </a:endParaRPr>
          </a:p>
          <a:p>
            <a:pPr marL="0" lvl="0" indent="0" algn="l" rtl="0">
              <a:spcBef>
                <a:spcPts val="0"/>
              </a:spcBef>
              <a:spcAft>
                <a:spcPts val="0"/>
              </a:spcAft>
              <a:buNone/>
            </a:pPr>
            <a:r>
              <a:rPr lang="en" sz="1250">
                <a:latin typeface="Audiowide"/>
                <a:ea typeface="Audiowide"/>
                <a:cs typeface="Audiowide"/>
                <a:sym typeface="Audiowide"/>
              </a:rPr>
              <a:t>Bridson-Boyczuk A, Fung C, Wuthrich I</a:t>
            </a:r>
            <a:endParaRPr sz="1250">
              <a:latin typeface="Audiowide"/>
              <a:ea typeface="Audiowide"/>
              <a:cs typeface="Audiowide"/>
              <a:sym typeface="Audiowide"/>
            </a:endParaRPr>
          </a:p>
          <a:p>
            <a:pPr marL="0" lvl="0" indent="0" algn="l" rtl="0">
              <a:spcBef>
                <a:spcPts val="0"/>
              </a:spcBef>
              <a:spcAft>
                <a:spcPts val="0"/>
              </a:spcAft>
              <a:buNone/>
            </a:pPr>
            <a:r>
              <a:rPr lang="en" sz="1400" i="1">
                <a:solidFill>
                  <a:schemeClr val="dk2"/>
                </a:solidFill>
              </a:rPr>
              <a:t>CISC 322 W22</a:t>
            </a:r>
            <a:br>
              <a:rPr lang="en" sz="1400" i="1"/>
            </a:br>
            <a:r>
              <a:rPr lang="en" sz="1400" i="1">
                <a:solidFill>
                  <a:schemeClr val="lt1"/>
                </a:solidFill>
              </a:rPr>
              <a:t>Professor Bram Adams</a:t>
            </a:r>
            <a:endParaRPr sz="1400" i="1">
              <a:solidFill>
                <a:schemeClr val="lt1"/>
              </a:solidFill>
            </a:endParaRPr>
          </a:p>
          <a:p>
            <a:pPr marL="0" lvl="0" indent="0" algn="l" rtl="0">
              <a:spcBef>
                <a:spcPts val="0"/>
              </a:spcBef>
              <a:spcAft>
                <a:spcPts val="0"/>
              </a:spcAft>
              <a:buNone/>
            </a:pPr>
            <a:r>
              <a:rPr lang="en" sz="1400" i="1">
                <a:solidFill>
                  <a:schemeClr val="lt2"/>
                </a:solidFill>
              </a:rPr>
              <a:t>24/03/2023</a:t>
            </a:r>
            <a:endParaRPr sz="1400" i="1">
              <a:solidFill>
                <a:schemeClr val="lt2"/>
              </a:solidFill>
            </a:endParaRPr>
          </a:p>
          <a:p>
            <a:pPr marL="0" lvl="0" indent="0" algn="l" rtl="0">
              <a:spcBef>
                <a:spcPts val="0"/>
              </a:spcBef>
              <a:spcAft>
                <a:spcPts val="0"/>
              </a:spcAft>
              <a:buNone/>
            </a:pPr>
            <a:endParaRPr sz="800" i="1" u="sng">
              <a:solidFill>
                <a:schemeClr val="accent1"/>
              </a:solidFill>
            </a:endParaRPr>
          </a:p>
        </p:txBody>
      </p:sp>
      <p:cxnSp>
        <p:nvCxnSpPr>
          <p:cNvPr id="371" name="Google Shape;371;p29"/>
          <p:cNvCxnSpPr/>
          <p:nvPr/>
        </p:nvCxnSpPr>
        <p:spPr>
          <a:xfrm>
            <a:off x="713225" y="283525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372" name="Google Shape;372;p29"/>
          <p:cNvSpPr/>
          <p:nvPr/>
        </p:nvSpPr>
        <p:spPr>
          <a:xfrm>
            <a:off x="826850" y="857425"/>
            <a:ext cx="3867261" cy="454333"/>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Bitcoin Core</a:t>
            </a:r>
          </a:p>
        </p:txBody>
      </p:sp>
      <p:grpSp>
        <p:nvGrpSpPr>
          <p:cNvPr id="373" name="Google Shape;373;p29"/>
          <p:cNvGrpSpPr/>
          <p:nvPr/>
        </p:nvGrpSpPr>
        <p:grpSpPr>
          <a:xfrm flipH="1">
            <a:off x="5530489" y="1311743"/>
            <a:ext cx="2977245" cy="3278667"/>
            <a:chOff x="3691700" y="944200"/>
            <a:chExt cx="3679700" cy="3820400"/>
          </a:xfrm>
        </p:grpSpPr>
        <p:sp>
          <p:nvSpPr>
            <p:cNvPr id="374" name="Google Shape;374;p29"/>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29"/>
          <p:cNvGrpSpPr/>
          <p:nvPr/>
        </p:nvGrpSpPr>
        <p:grpSpPr>
          <a:xfrm>
            <a:off x="5530510" y="2186845"/>
            <a:ext cx="848046" cy="1296827"/>
            <a:chOff x="5120600" y="1098675"/>
            <a:chExt cx="2324050" cy="3552950"/>
          </a:xfrm>
        </p:grpSpPr>
        <p:sp>
          <p:nvSpPr>
            <p:cNvPr id="391" name="Google Shape;391;p29"/>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1">
            <a:hlinkClick r:id="" action="ppaction://media"/>
            <a:extLst>
              <a:ext uri="{FF2B5EF4-FFF2-40B4-BE49-F238E27FC236}">
                <a16:creationId xmlns:a16="http://schemas.microsoft.com/office/drawing/2014/main" id="{BD247B5A-74CE-864C-4EAF-AF3D18D77F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1535" y="98879"/>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38"/>
          <p:cNvSpPr txBox="1">
            <a:spLocks noGrp="1"/>
          </p:cNvSpPr>
          <p:nvPr>
            <p:ph type="title"/>
          </p:nvPr>
        </p:nvSpPr>
        <p:spPr>
          <a:xfrm>
            <a:off x="713250" y="539475"/>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Util</a:t>
            </a:r>
            <a:endParaRPr/>
          </a:p>
        </p:txBody>
      </p:sp>
      <p:sp>
        <p:nvSpPr>
          <p:cNvPr id="775" name="Google Shape;775;p38"/>
          <p:cNvSpPr txBox="1"/>
          <p:nvPr/>
        </p:nvSpPr>
        <p:spPr>
          <a:xfrm>
            <a:off x="3239700" y="1446200"/>
            <a:ext cx="2664600" cy="47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ed Hat Text"/>
                <a:ea typeface="Red Hat Text"/>
                <a:cs typeface="Red Hat Text"/>
                <a:sym typeface="Red Hat Text"/>
              </a:rPr>
              <a:t>Network Communication</a:t>
            </a:r>
            <a:endParaRPr sz="1600">
              <a:solidFill>
                <a:schemeClr val="dk1"/>
              </a:solidFill>
              <a:latin typeface="Red Hat Text"/>
              <a:ea typeface="Red Hat Text"/>
              <a:cs typeface="Red Hat Text"/>
              <a:sym typeface="Red Hat Text"/>
            </a:endParaRPr>
          </a:p>
        </p:txBody>
      </p:sp>
      <p:grpSp>
        <p:nvGrpSpPr>
          <p:cNvPr id="776" name="Google Shape;776;p38"/>
          <p:cNvGrpSpPr/>
          <p:nvPr/>
        </p:nvGrpSpPr>
        <p:grpSpPr>
          <a:xfrm>
            <a:off x="6868781" y="1924283"/>
            <a:ext cx="926722" cy="1050963"/>
            <a:chOff x="1310655" y="3360527"/>
            <a:chExt cx="306314" cy="347403"/>
          </a:xfrm>
        </p:grpSpPr>
        <p:sp>
          <p:nvSpPr>
            <p:cNvPr id="777" name="Google Shape;777;p38"/>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38"/>
          <p:cNvSpPr txBox="1"/>
          <p:nvPr/>
        </p:nvSpPr>
        <p:spPr>
          <a:xfrm>
            <a:off x="6166625" y="1446200"/>
            <a:ext cx="2664600" cy="47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ed Hat Text"/>
                <a:ea typeface="Red Hat Text"/>
                <a:cs typeface="Red Hat Text"/>
                <a:sym typeface="Red Hat Text"/>
              </a:rPr>
              <a:t>Cryptographic Operations</a:t>
            </a:r>
            <a:endParaRPr sz="1600">
              <a:solidFill>
                <a:schemeClr val="dk1"/>
              </a:solidFill>
              <a:latin typeface="Red Hat Text"/>
              <a:ea typeface="Red Hat Text"/>
              <a:cs typeface="Red Hat Text"/>
              <a:sym typeface="Red Hat Text"/>
            </a:endParaRPr>
          </a:p>
        </p:txBody>
      </p:sp>
      <p:grpSp>
        <p:nvGrpSpPr>
          <p:cNvPr id="783" name="Google Shape;783;p38"/>
          <p:cNvGrpSpPr/>
          <p:nvPr/>
        </p:nvGrpSpPr>
        <p:grpSpPr>
          <a:xfrm>
            <a:off x="4127681" y="1924280"/>
            <a:ext cx="888642" cy="1050979"/>
            <a:chOff x="8065100" y="2000174"/>
            <a:chExt cx="255086" cy="301685"/>
          </a:xfrm>
        </p:grpSpPr>
        <p:sp>
          <p:nvSpPr>
            <p:cNvPr id="784" name="Google Shape;784;p38"/>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38"/>
          <p:cNvGrpSpPr/>
          <p:nvPr/>
        </p:nvGrpSpPr>
        <p:grpSpPr>
          <a:xfrm>
            <a:off x="978877" y="1924339"/>
            <a:ext cx="1524365" cy="1050903"/>
            <a:chOff x="4967783" y="2151471"/>
            <a:chExt cx="3920692" cy="2702940"/>
          </a:xfrm>
        </p:grpSpPr>
        <p:grpSp>
          <p:nvGrpSpPr>
            <p:cNvPr id="789" name="Google Shape;789;p38"/>
            <p:cNvGrpSpPr/>
            <p:nvPr/>
          </p:nvGrpSpPr>
          <p:grpSpPr>
            <a:xfrm>
              <a:off x="5045709" y="2252109"/>
              <a:ext cx="3761071" cy="2501708"/>
              <a:chOff x="2691784" y="1805334"/>
              <a:chExt cx="3761071" cy="2501708"/>
            </a:xfrm>
          </p:grpSpPr>
          <p:sp>
            <p:nvSpPr>
              <p:cNvPr id="790" name="Google Shape;790;p38"/>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8"/>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8"/>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8"/>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38"/>
            <p:cNvGrpSpPr/>
            <p:nvPr/>
          </p:nvGrpSpPr>
          <p:grpSpPr>
            <a:xfrm>
              <a:off x="4967783" y="2151471"/>
              <a:ext cx="3920692" cy="2702940"/>
              <a:chOff x="2613858" y="1704696"/>
              <a:chExt cx="3920692" cy="2702940"/>
            </a:xfrm>
          </p:grpSpPr>
          <p:sp>
            <p:nvSpPr>
              <p:cNvPr id="798" name="Google Shape;798;p38"/>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F1C23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8"/>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F1C23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8"/>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F1C23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8"/>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F1C23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8"/>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F1C23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3" name="Google Shape;803;p38"/>
          <p:cNvSpPr txBox="1"/>
          <p:nvPr/>
        </p:nvSpPr>
        <p:spPr>
          <a:xfrm>
            <a:off x="420300" y="1446200"/>
            <a:ext cx="2664600" cy="47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ed Hat Text"/>
                <a:ea typeface="Red Hat Text"/>
                <a:cs typeface="Red Hat Text"/>
                <a:sym typeface="Red Hat Text"/>
              </a:rPr>
              <a:t>Data Serialization</a:t>
            </a:r>
            <a:endParaRPr sz="1600">
              <a:solidFill>
                <a:schemeClr val="dk1"/>
              </a:solidFill>
              <a:latin typeface="Red Hat Text"/>
              <a:ea typeface="Red Hat Text"/>
              <a:cs typeface="Red Hat Text"/>
              <a:sym typeface="Red Hat Text"/>
            </a:endParaRPr>
          </a:p>
        </p:txBody>
      </p:sp>
      <p:sp>
        <p:nvSpPr>
          <p:cNvPr id="804" name="Google Shape;804;p38"/>
          <p:cNvSpPr txBox="1"/>
          <p:nvPr/>
        </p:nvSpPr>
        <p:spPr>
          <a:xfrm>
            <a:off x="713250" y="3509250"/>
            <a:ext cx="8265300" cy="10314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800" b="1">
                <a:solidFill>
                  <a:schemeClr val="dk1"/>
                </a:solidFill>
                <a:latin typeface="Audiowide"/>
                <a:ea typeface="Audiowide"/>
                <a:cs typeface="Audiowide"/>
                <a:sym typeface="Audiowide"/>
              </a:rPr>
              <a:t>Problem:</a:t>
            </a:r>
            <a:endParaRPr sz="2200">
              <a:solidFill>
                <a:schemeClr val="dk1"/>
              </a:solidFill>
              <a:latin typeface="Red Hat Text"/>
              <a:ea typeface="Red Hat Text"/>
              <a:cs typeface="Red Hat Text"/>
              <a:sym typeface="Red Hat Text"/>
            </a:endParaRPr>
          </a:p>
          <a:p>
            <a:pPr marL="457200" lvl="0" indent="-342900" algn="l" rtl="0">
              <a:lnSpc>
                <a:spcPct val="115000"/>
              </a:lnSpc>
              <a:spcBef>
                <a:spcPts val="120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Bi-directional connections with all other components</a:t>
            </a:r>
            <a:endParaRPr sz="1800">
              <a:solidFill>
                <a:schemeClr val="dk1"/>
              </a:solidFill>
              <a:latin typeface="Red Hat Text"/>
              <a:ea typeface="Red Hat Text"/>
              <a:cs typeface="Red Hat Text"/>
              <a:sym typeface="Red Hat Text"/>
            </a:endParaRPr>
          </a:p>
        </p:txBody>
      </p:sp>
      <p:pic>
        <p:nvPicPr>
          <p:cNvPr id="2" name="9">
            <a:hlinkClick r:id="" action="ppaction://media"/>
            <a:extLst>
              <a:ext uri="{FF2B5EF4-FFF2-40B4-BE49-F238E27FC236}">
                <a16:creationId xmlns:a16="http://schemas.microsoft.com/office/drawing/2014/main" id="{6ED789BA-59D6-D923-77AC-75A484C12E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3167" y="72469"/>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3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Validation Engine</a:t>
            </a:r>
            <a:endParaRPr/>
          </a:p>
        </p:txBody>
      </p:sp>
      <p:sp>
        <p:nvSpPr>
          <p:cNvPr id="810" name="Google Shape;810;p39"/>
          <p:cNvSpPr txBox="1"/>
          <p:nvPr/>
        </p:nvSpPr>
        <p:spPr>
          <a:xfrm>
            <a:off x="499475" y="1402475"/>
            <a:ext cx="54864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udiowide"/>
                <a:ea typeface="Audiowide"/>
                <a:cs typeface="Audiowide"/>
                <a:sym typeface="Audiowide"/>
              </a:rPr>
              <a:t>Validates</a:t>
            </a:r>
            <a:endParaRPr sz="1800" b="1">
              <a:solidFill>
                <a:schemeClr val="dk1"/>
              </a:solidFill>
              <a:latin typeface="Audiowide"/>
              <a:ea typeface="Audiowide"/>
              <a:cs typeface="Audiowide"/>
              <a:sym typeface="Audiowide"/>
            </a:endParaRPr>
          </a:p>
        </p:txBody>
      </p:sp>
      <p:sp>
        <p:nvSpPr>
          <p:cNvPr id="811" name="Google Shape;811;p39"/>
          <p:cNvSpPr txBox="1"/>
          <p:nvPr/>
        </p:nvSpPr>
        <p:spPr>
          <a:xfrm>
            <a:off x="499476" y="2046200"/>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Transactions</a:t>
            </a:r>
            <a:endParaRPr sz="1600" b="1">
              <a:solidFill>
                <a:schemeClr val="dk1"/>
              </a:solidFill>
              <a:latin typeface="Audiowide"/>
              <a:ea typeface="Audiowide"/>
              <a:cs typeface="Audiowide"/>
              <a:sym typeface="Audiowide"/>
            </a:endParaRPr>
          </a:p>
        </p:txBody>
      </p:sp>
      <p:sp>
        <p:nvSpPr>
          <p:cNvPr id="812" name="Google Shape;812;p39"/>
          <p:cNvSpPr txBox="1"/>
          <p:nvPr/>
        </p:nvSpPr>
        <p:spPr>
          <a:xfrm>
            <a:off x="3242541" y="2046200"/>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Blocks</a:t>
            </a:r>
            <a:endParaRPr sz="1600" b="1">
              <a:solidFill>
                <a:schemeClr val="dk1"/>
              </a:solidFill>
              <a:latin typeface="Audiowide"/>
              <a:ea typeface="Audiowide"/>
              <a:cs typeface="Audiowide"/>
              <a:sym typeface="Audiowide"/>
            </a:endParaRPr>
          </a:p>
        </p:txBody>
      </p:sp>
      <p:sp>
        <p:nvSpPr>
          <p:cNvPr id="813" name="Google Shape;813;p39"/>
          <p:cNvSpPr txBox="1"/>
          <p:nvPr/>
        </p:nvSpPr>
        <p:spPr>
          <a:xfrm>
            <a:off x="499225" y="268992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Sent to Mempool to await confirmation.</a:t>
            </a:r>
            <a:endParaRPr>
              <a:solidFill>
                <a:schemeClr val="dk1"/>
              </a:solidFill>
              <a:latin typeface="Red Hat Text"/>
              <a:ea typeface="Red Hat Text"/>
              <a:cs typeface="Red Hat Text"/>
              <a:sym typeface="Red Hat Text"/>
            </a:endParaRPr>
          </a:p>
        </p:txBody>
      </p:sp>
      <p:sp>
        <p:nvSpPr>
          <p:cNvPr id="814" name="Google Shape;814;p39"/>
          <p:cNvSpPr txBox="1"/>
          <p:nvPr/>
        </p:nvSpPr>
        <p:spPr>
          <a:xfrm>
            <a:off x="3242425" y="268992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Validates Proof-of-Work and adheres to consensus rules</a:t>
            </a:r>
            <a:endParaRPr>
              <a:solidFill>
                <a:schemeClr val="dk1"/>
              </a:solidFill>
              <a:latin typeface="Red Hat Text"/>
              <a:ea typeface="Red Hat Text"/>
              <a:cs typeface="Red Hat Text"/>
              <a:sym typeface="Red Hat Text"/>
            </a:endParaRPr>
          </a:p>
        </p:txBody>
      </p:sp>
      <p:cxnSp>
        <p:nvCxnSpPr>
          <p:cNvPr id="815" name="Google Shape;815;p39"/>
          <p:cNvCxnSpPr>
            <a:stCxn id="810" idx="2"/>
            <a:endCxn id="811" idx="0"/>
          </p:cNvCxnSpPr>
          <p:nvPr/>
        </p:nvCxnSpPr>
        <p:spPr>
          <a:xfrm rot="5400000">
            <a:off x="2399525" y="1203125"/>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16" name="Google Shape;816;p39"/>
          <p:cNvCxnSpPr>
            <a:stCxn id="810" idx="2"/>
            <a:endCxn id="812" idx="0"/>
          </p:cNvCxnSpPr>
          <p:nvPr/>
        </p:nvCxnSpPr>
        <p:spPr>
          <a:xfrm rot="-5400000" flipH="1">
            <a:off x="3771125" y="1203125"/>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17" name="Google Shape;817;p39"/>
          <p:cNvCxnSpPr>
            <a:stCxn id="811" idx="2"/>
            <a:endCxn id="818" idx="0"/>
          </p:cNvCxnSpPr>
          <p:nvPr/>
        </p:nvCxnSpPr>
        <p:spPr>
          <a:xfrm rot="-5400000" flipH="1">
            <a:off x="1757076" y="2489300"/>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19" name="Google Shape;819;p39"/>
          <p:cNvCxnSpPr>
            <a:stCxn id="812" idx="2"/>
            <a:endCxn id="820" idx="0"/>
          </p:cNvCxnSpPr>
          <p:nvPr/>
        </p:nvCxnSpPr>
        <p:spPr>
          <a:xfrm rot="-5400000" flipH="1">
            <a:off x="4500141" y="2489300"/>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21" name="Google Shape;821;p39"/>
          <p:cNvCxnSpPr/>
          <p:nvPr/>
        </p:nvCxnSpPr>
        <p:spPr>
          <a:xfrm rot="-5400000" flipH="1">
            <a:off x="4719975" y="3041825"/>
            <a:ext cx="3279300" cy="6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
        <p:nvSpPr>
          <p:cNvPr id="822" name="Google Shape;822;p39"/>
          <p:cNvSpPr txBox="1"/>
          <p:nvPr/>
        </p:nvSpPr>
        <p:spPr>
          <a:xfrm>
            <a:off x="6302325" y="1402475"/>
            <a:ext cx="2461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  Reflexion</a:t>
            </a:r>
            <a:r>
              <a:rPr lang="en">
                <a:solidFill>
                  <a:schemeClr val="dk1"/>
                </a:solidFill>
                <a:latin typeface="Audiowide"/>
                <a:ea typeface="Audiowide"/>
                <a:cs typeface="Audiowide"/>
                <a:sym typeface="Audiowide"/>
              </a:rPr>
              <a:t> </a:t>
            </a:r>
            <a:endParaRPr>
              <a:solidFill>
                <a:schemeClr val="dk1"/>
              </a:solidFill>
              <a:latin typeface="Audiowide"/>
              <a:ea typeface="Audiowide"/>
              <a:cs typeface="Audiowide"/>
              <a:sym typeface="Audiowide"/>
            </a:endParaRPr>
          </a:p>
          <a:p>
            <a:pPr marL="457200" lvl="0" indent="-304800" algn="l" rtl="0">
              <a:spcBef>
                <a:spcPts val="0"/>
              </a:spcBef>
              <a:spcAft>
                <a:spcPts val="0"/>
              </a:spcAft>
              <a:buClr>
                <a:schemeClr val="lt1"/>
              </a:buClr>
              <a:buSzPts val="1200"/>
              <a:buFont typeface="Red Hat Text"/>
              <a:buChar char="○"/>
            </a:pPr>
            <a:r>
              <a:rPr lang="en">
                <a:solidFill>
                  <a:schemeClr val="dk1"/>
                </a:solidFill>
                <a:latin typeface="Red Hat Text"/>
                <a:ea typeface="Red Hat Text"/>
                <a:cs typeface="Red Hat Text"/>
                <a:sym typeface="Red Hat Text"/>
              </a:rPr>
              <a:t>Connection Manager and Wallet now rely on this module</a:t>
            </a:r>
            <a:endParaRPr>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457200" lvl="0" indent="-304800" algn="l" rtl="0">
              <a:spcBef>
                <a:spcPts val="0"/>
              </a:spcBef>
              <a:spcAft>
                <a:spcPts val="0"/>
              </a:spcAft>
              <a:buClr>
                <a:schemeClr val="lt1"/>
              </a:buClr>
              <a:buSzPts val="1200"/>
              <a:buFont typeface="Red Hat Text"/>
              <a:buChar char="○"/>
            </a:pPr>
            <a:r>
              <a:rPr lang="en">
                <a:solidFill>
                  <a:schemeClr val="dk1"/>
                </a:solidFill>
                <a:latin typeface="Red Hat Text"/>
                <a:ea typeface="Red Hat Text"/>
                <a:cs typeface="Red Hat Text"/>
                <a:sym typeface="Red Hat Text"/>
              </a:rPr>
              <a:t>New bidirectional dependencies with App and Util </a:t>
            </a: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pic>
        <p:nvPicPr>
          <p:cNvPr id="2" name="10">
            <a:hlinkClick r:id="" action="ppaction://media"/>
            <a:extLst>
              <a:ext uri="{FF2B5EF4-FFF2-40B4-BE49-F238E27FC236}">
                <a16:creationId xmlns:a16="http://schemas.microsoft.com/office/drawing/2014/main" id="{F16875B8-3571-0A4E-523C-9F379F6B14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0989" y="69264"/>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27" name="Google Shape;827;p40"/>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Storage Engine</a:t>
            </a:r>
            <a:endParaRPr/>
          </a:p>
        </p:txBody>
      </p:sp>
      <p:sp>
        <p:nvSpPr>
          <p:cNvPr id="828" name="Google Shape;828;p40"/>
          <p:cNvSpPr txBox="1"/>
          <p:nvPr/>
        </p:nvSpPr>
        <p:spPr>
          <a:xfrm>
            <a:off x="1026075" y="2765000"/>
            <a:ext cx="15372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Storing</a:t>
            </a:r>
            <a:endParaRPr sz="2200" b="1">
              <a:solidFill>
                <a:schemeClr val="dk1"/>
              </a:solidFill>
              <a:latin typeface="Audiowide"/>
              <a:ea typeface="Audiowide"/>
              <a:cs typeface="Audiowide"/>
              <a:sym typeface="Audiowide"/>
            </a:endParaRPr>
          </a:p>
        </p:txBody>
      </p:sp>
      <p:sp>
        <p:nvSpPr>
          <p:cNvPr id="829" name="Google Shape;829;p40"/>
          <p:cNvSpPr/>
          <p:nvPr/>
        </p:nvSpPr>
        <p:spPr>
          <a:xfrm>
            <a:off x="2946470" y="127341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3149763" y="1506059"/>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txBox="1"/>
          <p:nvPr/>
        </p:nvSpPr>
        <p:spPr>
          <a:xfrm>
            <a:off x="3845125" y="147487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Blockchain</a:t>
            </a:r>
            <a:endParaRPr sz="1600" b="1">
              <a:solidFill>
                <a:schemeClr val="dk1"/>
              </a:solidFill>
              <a:latin typeface="Audiowide"/>
              <a:ea typeface="Audiowide"/>
              <a:cs typeface="Audiowide"/>
              <a:sym typeface="Audiowide"/>
            </a:endParaRPr>
          </a:p>
        </p:txBody>
      </p:sp>
      <p:sp>
        <p:nvSpPr>
          <p:cNvPr id="832" name="Google Shape;832;p40"/>
          <p:cNvSpPr/>
          <p:nvPr/>
        </p:nvSpPr>
        <p:spPr>
          <a:xfrm>
            <a:off x="2946470" y="210018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0"/>
          <p:cNvSpPr txBox="1"/>
          <p:nvPr/>
        </p:nvSpPr>
        <p:spPr>
          <a:xfrm>
            <a:off x="3845125" y="230165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UTXO</a:t>
            </a:r>
            <a:endParaRPr sz="1600" b="1">
              <a:solidFill>
                <a:schemeClr val="dk1"/>
              </a:solidFill>
              <a:latin typeface="Audiowide"/>
              <a:ea typeface="Audiowide"/>
              <a:cs typeface="Audiowide"/>
              <a:sym typeface="Audiowide"/>
            </a:endParaRPr>
          </a:p>
        </p:txBody>
      </p:sp>
      <p:sp>
        <p:nvSpPr>
          <p:cNvPr id="834" name="Google Shape;834;p40"/>
          <p:cNvSpPr/>
          <p:nvPr/>
        </p:nvSpPr>
        <p:spPr>
          <a:xfrm>
            <a:off x="2946470" y="292696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txBox="1"/>
          <p:nvPr/>
        </p:nvSpPr>
        <p:spPr>
          <a:xfrm>
            <a:off x="3845125" y="312842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Indices</a:t>
            </a:r>
            <a:endParaRPr sz="1600" b="1">
              <a:solidFill>
                <a:schemeClr val="dk1"/>
              </a:solidFill>
              <a:latin typeface="Audiowide"/>
              <a:ea typeface="Audiowide"/>
              <a:cs typeface="Audiowide"/>
              <a:sym typeface="Audiowide"/>
            </a:endParaRPr>
          </a:p>
        </p:txBody>
      </p:sp>
      <p:sp>
        <p:nvSpPr>
          <p:cNvPr id="836" name="Google Shape;836;p40"/>
          <p:cNvSpPr/>
          <p:nvPr/>
        </p:nvSpPr>
        <p:spPr>
          <a:xfrm>
            <a:off x="2946470" y="375373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txBox="1"/>
          <p:nvPr/>
        </p:nvSpPr>
        <p:spPr>
          <a:xfrm>
            <a:off x="3845125" y="395520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Wallet info</a:t>
            </a:r>
            <a:endParaRPr sz="1600" b="1">
              <a:solidFill>
                <a:schemeClr val="dk1"/>
              </a:solidFill>
              <a:latin typeface="Audiowide"/>
              <a:ea typeface="Audiowide"/>
              <a:cs typeface="Audiowide"/>
              <a:sym typeface="Audiowide"/>
            </a:endParaRPr>
          </a:p>
        </p:txBody>
      </p:sp>
      <p:cxnSp>
        <p:nvCxnSpPr>
          <p:cNvPr id="838" name="Google Shape;838;p40"/>
          <p:cNvCxnSpPr>
            <a:stCxn id="828" idx="3"/>
            <a:endCxn id="829" idx="2"/>
          </p:cNvCxnSpPr>
          <p:nvPr/>
        </p:nvCxnSpPr>
        <p:spPr>
          <a:xfrm rot="10800000" flipH="1">
            <a:off x="2563275" y="1639550"/>
            <a:ext cx="383100" cy="1290000"/>
          </a:xfrm>
          <a:prstGeom prst="bentConnector3">
            <a:avLst>
              <a:gd name="adj1" fmla="val 5001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39" name="Google Shape;839;p40"/>
          <p:cNvCxnSpPr>
            <a:stCxn id="828" idx="3"/>
            <a:endCxn id="832" idx="2"/>
          </p:cNvCxnSpPr>
          <p:nvPr/>
        </p:nvCxnSpPr>
        <p:spPr>
          <a:xfrm rot="10800000" flipH="1">
            <a:off x="2563275" y="2466050"/>
            <a:ext cx="383100" cy="463500"/>
          </a:xfrm>
          <a:prstGeom prst="bentConnector3">
            <a:avLst>
              <a:gd name="adj1" fmla="val 5001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40" name="Google Shape;840;p40"/>
          <p:cNvCxnSpPr>
            <a:stCxn id="828" idx="3"/>
            <a:endCxn id="834" idx="2"/>
          </p:cNvCxnSpPr>
          <p:nvPr/>
        </p:nvCxnSpPr>
        <p:spPr>
          <a:xfrm>
            <a:off x="2563275" y="2929550"/>
            <a:ext cx="383100" cy="363300"/>
          </a:xfrm>
          <a:prstGeom prst="bentConnector3">
            <a:avLst>
              <a:gd name="adj1" fmla="val 5001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41" name="Google Shape;841;p40"/>
          <p:cNvCxnSpPr>
            <a:stCxn id="828" idx="3"/>
            <a:endCxn id="836" idx="2"/>
          </p:cNvCxnSpPr>
          <p:nvPr/>
        </p:nvCxnSpPr>
        <p:spPr>
          <a:xfrm>
            <a:off x="2563275" y="2929550"/>
            <a:ext cx="383100" cy="1190100"/>
          </a:xfrm>
          <a:prstGeom prst="bentConnector3">
            <a:avLst>
              <a:gd name="adj1" fmla="val 5001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sp>
        <p:nvSpPr>
          <p:cNvPr id="842" name="Google Shape;842;p40"/>
          <p:cNvSpPr/>
          <p:nvPr/>
        </p:nvSpPr>
        <p:spPr>
          <a:xfrm>
            <a:off x="3178077" y="2332556"/>
            <a:ext cx="268786" cy="267264"/>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40"/>
          <p:cNvGrpSpPr/>
          <p:nvPr/>
        </p:nvGrpSpPr>
        <p:grpSpPr>
          <a:xfrm>
            <a:off x="3178077" y="3957935"/>
            <a:ext cx="268785" cy="323605"/>
            <a:chOff x="7576605" y="1983877"/>
            <a:chExt cx="276698" cy="333133"/>
          </a:xfrm>
        </p:grpSpPr>
        <p:sp>
          <p:nvSpPr>
            <p:cNvPr id="844" name="Google Shape;844;p4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0"/>
          <p:cNvGrpSpPr/>
          <p:nvPr/>
        </p:nvGrpSpPr>
        <p:grpSpPr>
          <a:xfrm>
            <a:off x="3149766" y="3168242"/>
            <a:ext cx="325407" cy="249442"/>
            <a:chOff x="2567841" y="1994124"/>
            <a:chExt cx="399812" cy="306477"/>
          </a:xfrm>
        </p:grpSpPr>
        <p:sp>
          <p:nvSpPr>
            <p:cNvPr id="847" name="Google Shape;847;p4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 name="Google Shape;850;p40"/>
          <p:cNvGrpSpPr/>
          <p:nvPr/>
        </p:nvGrpSpPr>
        <p:grpSpPr>
          <a:xfrm>
            <a:off x="7242807" y="-580125"/>
            <a:ext cx="1537099" cy="1691580"/>
            <a:chOff x="1430525" y="238150"/>
            <a:chExt cx="4755875" cy="5233850"/>
          </a:xfrm>
        </p:grpSpPr>
        <p:sp>
          <p:nvSpPr>
            <p:cNvPr id="851" name="Google Shape;851;p40"/>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0"/>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53" name="Google Shape;853;p40"/>
          <p:cNvCxnSpPr/>
          <p:nvPr/>
        </p:nvCxnSpPr>
        <p:spPr>
          <a:xfrm>
            <a:off x="6095175" y="5674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854" name="Google Shape;854;p40"/>
          <p:cNvSpPr txBox="1"/>
          <p:nvPr/>
        </p:nvSpPr>
        <p:spPr>
          <a:xfrm>
            <a:off x="5667725" y="1068600"/>
            <a:ext cx="3112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Reflexion</a:t>
            </a:r>
            <a:r>
              <a:rPr lang="en">
                <a:solidFill>
                  <a:schemeClr val="dk1"/>
                </a:solidFill>
                <a:latin typeface="Audiowide"/>
                <a:ea typeface="Audiowide"/>
                <a:cs typeface="Audiowide"/>
                <a:sym typeface="Audiowide"/>
              </a:rPr>
              <a:t> </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New bidirectional dependencies:</a:t>
            </a:r>
            <a:endParaRPr>
              <a:solidFill>
                <a:schemeClr val="dk1"/>
              </a:solidFill>
              <a:latin typeface="Red Hat Text"/>
              <a:ea typeface="Red Hat Text"/>
              <a:cs typeface="Red Hat Text"/>
              <a:sym typeface="Red Hat Text"/>
            </a:endParaRPr>
          </a:p>
          <a:p>
            <a:pPr marL="457200" lvl="0" indent="-2921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Mempool</a:t>
            </a:r>
            <a:endParaRPr>
              <a:solidFill>
                <a:schemeClr val="dk1"/>
              </a:solidFill>
              <a:latin typeface="Red Hat Text"/>
              <a:ea typeface="Red Hat Text"/>
              <a:cs typeface="Red Hat Text"/>
              <a:sym typeface="Red Hat Text"/>
            </a:endParaRPr>
          </a:p>
          <a:p>
            <a:pPr marL="457200" lvl="0" indent="-2921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Mining</a:t>
            </a:r>
            <a:endParaRPr>
              <a:solidFill>
                <a:schemeClr val="dk1"/>
              </a:solidFill>
              <a:latin typeface="Red Hat Text"/>
              <a:ea typeface="Red Hat Text"/>
              <a:cs typeface="Red Hat Text"/>
              <a:sym typeface="Red Hat Text"/>
            </a:endParaRPr>
          </a:p>
          <a:p>
            <a:pPr marL="457200" lvl="0" indent="-2921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Connection Manager</a:t>
            </a:r>
            <a:endParaRPr>
              <a:solidFill>
                <a:schemeClr val="dk1"/>
              </a:solidFill>
              <a:latin typeface="Red Hat Text"/>
              <a:ea typeface="Red Hat Text"/>
              <a:cs typeface="Red Hat Text"/>
              <a:sym typeface="Red Hat Text"/>
            </a:endParaRPr>
          </a:p>
          <a:p>
            <a:pPr marL="457200" lvl="0" indent="-2921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App</a:t>
            </a:r>
            <a:endParaRPr>
              <a:solidFill>
                <a:schemeClr val="dk1"/>
              </a:solidFill>
              <a:latin typeface="Red Hat Text"/>
              <a:ea typeface="Red Hat Text"/>
              <a:cs typeface="Red Hat Text"/>
              <a:sym typeface="Red Hat Text"/>
            </a:endParaRPr>
          </a:p>
          <a:p>
            <a:pPr marL="457200" lvl="0" indent="-2921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Util</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No longer relies on Wallet</a:t>
            </a:r>
            <a:endParaRPr>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Blocks no longer its own module</a:t>
            </a:r>
            <a:endParaRPr>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pic>
        <p:nvPicPr>
          <p:cNvPr id="2" name="11">
            <a:hlinkClick r:id="" action="ppaction://media"/>
            <a:extLst>
              <a:ext uri="{FF2B5EF4-FFF2-40B4-BE49-F238E27FC236}">
                <a16:creationId xmlns:a16="http://schemas.microsoft.com/office/drawing/2014/main" id="{803EFEFA-E68A-9F27-8A15-58087EB348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443" y="56671"/>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41"/>
          <p:cNvSpPr txBox="1">
            <a:spLocks noGrp="1"/>
          </p:cNvSpPr>
          <p:nvPr>
            <p:ph type="title"/>
          </p:nvPr>
        </p:nvSpPr>
        <p:spPr>
          <a:xfrm>
            <a:off x="1639350" y="39840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Mempool</a:t>
            </a:r>
            <a:endParaRPr/>
          </a:p>
        </p:txBody>
      </p:sp>
      <p:sp>
        <p:nvSpPr>
          <p:cNvPr id="860" name="Google Shape;860;p41"/>
          <p:cNvSpPr txBox="1">
            <a:spLocks noGrp="1"/>
          </p:cNvSpPr>
          <p:nvPr>
            <p:ph type="subTitle" idx="1"/>
          </p:nvPr>
        </p:nvSpPr>
        <p:spPr>
          <a:xfrm>
            <a:off x="784475" y="1452100"/>
            <a:ext cx="4294800" cy="76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Stores verified transactions from Validation Engine that  awaiting confirmation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457200" lvl="0" indent="0" algn="l" rtl="0">
              <a:spcBef>
                <a:spcPts val="0"/>
              </a:spcBef>
              <a:spcAft>
                <a:spcPts val="0"/>
              </a:spcAft>
              <a:buNone/>
            </a:pPr>
            <a:endParaRPr/>
          </a:p>
          <a:p>
            <a:pPr marL="0" lvl="0" indent="0" algn="l" rtl="0">
              <a:spcBef>
                <a:spcPts val="1600"/>
              </a:spcBef>
              <a:spcAft>
                <a:spcPts val="0"/>
              </a:spcAft>
              <a:buNone/>
            </a:pPr>
            <a:endParaRPr/>
          </a:p>
        </p:txBody>
      </p:sp>
      <p:cxnSp>
        <p:nvCxnSpPr>
          <p:cNvPr id="861" name="Google Shape;861;p41"/>
          <p:cNvCxnSpPr/>
          <p:nvPr/>
        </p:nvCxnSpPr>
        <p:spPr>
          <a:xfrm>
            <a:off x="1995525" y="1305300"/>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862" name="Google Shape;862;p41"/>
          <p:cNvSpPr txBox="1"/>
          <p:nvPr/>
        </p:nvSpPr>
        <p:spPr>
          <a:xfrm>
            <a:off x="784475" y="2289175"/>
            <a:ext cx="40917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Reflexion</a:t>
            </a:r>
            <a:r>
              <a:rPr lang="en">
                <a:solidFill>
                  <a:schemeClr val="dk1"/>
                </a:solidFill>
                <a:latin typeface="Audiowide"/>
                <a:ea typeface="Audiowide"/>
                <a:cs typeface="Audiowide"/>
                <a:sym typeface="Audiowide"/>
              </a:rPr>
              <a:t> </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New bidirectional dependencies:</a:t>
            </a:r>
            <a:endParaRPr>
              <a:solidFill>
                <a:schemeClr val="dk1"/>
              </a:solidFill>
              <a:latin typeface="Red Hat Text"/>
              <a:ea typeface="Red Hat Text"/>
              <a:cs typeface="Red Hat Text"/>
              <a:sym typeface="Red Hat Text"/>
            </a:endParaRPr>
          </a:p>
          <a:p>
            <a:pPr marL="457200" lvl="1" indent="-1778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Connection Manager</a:t>
            </a:r>
            <a:endParaRPr>
              <a:solidFill>
                <a:schemeClr val="dk1"/>
              </a:solidFill>
              <a:latin typeface="Red Hat Text"/>
              <a:ea typeface="Red Hat Text"/>
              <a:cs typeface="Red Hat Text"/>
              <a:sym typeface="Red Hat Text"/>
            </a:endParaRPr>
          </a:p>
          <a:p>
            <a:pPr marL="457200" lvl="1" indent="-1778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Storage Engine</a:t>
            </a:r>
            <a:endParaRPr>
              <a:solidFill>
                <a:schemeClr val="dk1"/>
              </a:solidFill>
              <a:latin typeface="Red Hat Text"/>
              <a:ea typeface="Red Hat Text"/>
              <a:cs typeface="Red Hat Text"/>
              <a:sym typeface="Red Hat Text"/>
            </a:endParaRPr>
          </a:p>
          <a:p>
            <a:pPr marL="457200" lvl="1" indent="-1778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App</a:t>
            </a:r>
            <a:endParaRPr>
              <a:solidFill>
                <a:schemeClr val="dk1"/>
              </a:solidFill>
              <a:latin typeface="Red Hat Text"/>
              <a:ea typeface="Red Hat Text"/>
              <a:cs typeface="Red Hat Text"/>
              <a:sym typeface="Red Hat Text"/>
            </a:endParaRPr>
          </a:p>
          <a:p>
            <a:pPr marL="457200" lvl="1" indent="-177800" algn="l" rtl="0">
              <a:lnSpc>
                <a:spcPct val="150000"/>
              </a:lnSpc>
              <a:spcBef>
                <a:spcPts val="0"/>
              </a:spcBef>
              <a:spcAft>
                <a:spcPts val="0"/>
              </a:spcAft>
              <a:buClr>
                <a:schemeClr val="lt1"/>
              </a:buClr>
              <a:buSzPts val="1000"/>
              <a:buFont typeface="Red Hat Text"/>
              <a:buChar char="◑"/>
            </a:pPr>
            <a:r>
              <a:rPr lang="en">
                <a:solidFill>
                  <a:schemeClr val="dk1"/>
                </a:solidFill>
                <a:latin typeface="Red Hat Text"/>
                <a:ea typeface="Red Hat Text"/>
                <a:cs typeface="Red Hat Text"/>
                <a:sym typeface="Red Hat Text"/>
              </a:rPr>
              <a:t>Util</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Transactions now a data type in Mempool</a:t>
            </a:r>
            <a:endParaRPr>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pic>
        <p:nvPicPr>
          <p:cNvPr id="2" name="12">
            <a:hlinkClick r:id="" action="ppaction://media"/>
            <a:extLst>
              <a:ext uri="{FF2B5EF4-FFF2-40B4-BE49-F238E27FC236}">
                <a16:creationId xmlns:a16="http://schemas.microsoft.com/office/drawing/2014/main" id="{4077EEFF-BC41-B47C-7321-02F92392BB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07" y="5805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42"/>
          <p:cNvSpPr/>
          <p:nvPr/>
        </p:nvSpPr>
        <p:spPr>
          <a:xfrm>
            <a:off x="796366" y="12649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2"/>
          <p:cNvSpPr/>
          <p:nvPr/>
        </p:nvSpPr>
        <p:spPr>
          <a:xfrm>
            <a:off x="796378" y="247305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796378" y="36812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a:t>
            </a:r>
            <a:endParaRPr/>
          </a:p>
        </p:txBody>
      </p:sp>
      <p:cxnSp>
        <p:nvCxnSpPr>
          <p:cNvPr id="871" name="Google Shape;871;p42"/>
          <p:cNvCxnSpPr/>
          <p:nvPr/>
        </p:nvCxnSpPr>
        <p:spPr>
          <a:xfrm rot="-5400000" flipH="1">
            <a:off x="6624250" y="36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872" name="Google Shape;872;p42"/>
          <p:cNvGrpSpPr/>
          <p:nvPr/>
        </p:nvGrpSpPr>
        <p:grpSpPr>
          <a:xfrm>
            <a:off x="1039126" y="2714197"/>
            <a:ext cx="372204" cy="403427"/>
            <a:chOff x="3110102" y="1499880"/>
            <a:chExt cx="330613" cy="358379"/>
          </a:xfrm>
        </p:grpSpPr>
        <p:sp>
          <p:nvSpPr>
            <p:cNvPr id="873" name="Google Shape;873;p4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2"/>
          <p:cNvGrpSpPr/>
          <p:nvPr/>
        </p:nvGrpSpPr>
        <p:grpSpPr>
          <a:xfrm>
            <a:off x="1002247" y="1470895"/>
            <a:ext cx="445960" cy="473718"/>
            <a:chOff x="2499700" y="1135950"/>
            <a:chExt cx="732402" cy="777990"/>
          </a:xfrm>
        </p:grpSpPr>
        <p:grpSp>
          <p:nvGrpSpPr>
            <p:cNvPr id="881" name="Google Shape;881;p42"/>
            <p:cNvGrpSpPr/>
            <p:nvPr/>
          </p:nvGrpSpPr>
          <p:grpSpPr>
            <a:xfrm>
              <a:off x="2499700" y="1135950"/>
              <a:ext cx="732402" cy="694705"/>
              <a:chOff x="2499700" y="1135950"/>
              <a:chExt cx="732402" cy="694705"/>
            </a:xfrm>
          </p:grpSpPr>
          <p:sp>
            <p:nvSpPr>
              <p:cNvPr id="882" name="Google Shape;882;p4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42"/>
            <p:cNvGrpSpPr/>
            <p:nvPr/>
          </p:nvGrpSpPr>
          <p:grpSpPr>
            <a:xfrm>
              <a:off x="2517909" y="1188726"/>
              <a:ext cx="702702" cy="725214"/>
              <a:chOff x="2517909" y="1188726"/>
              <a:chExt cx="702702" cy="725214"/>
            </a:xfrm>
          </p:grpSpPr>
          <p:sp>
            <p:nvSpPr>
              <p:cNvPr id="910" name="Google Shape;910;p4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5" name="Google Shape;915;p42"/>
          <p:cNvSpPr txBox="1"/>
          <p:nvPr/>
        </p:nvSpPr>
        <p:spPr>
          <a:xfrm>
            <a:off x="1808500" y="11887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Logic, Functionality, Control Flow</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Core logic and functionality</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Main entry point for software</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Primary control flow for sub-systems</a:t>
            </a:r>
            <a:endParaRPr>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16" name="Google Shape;916;p42"/>
          <p:cNvSpPr txBox="1"/>
          <p:nvPr/>
        </p:nvSpPr>
        <p:spPr>
          <a:xfrm>
            <a:off x="1808500" y="2353475"/>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Modular Design</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Pluggable features/extensions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Easier to develop</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Easier to maintain</a:t>
            </a:r>
            <a:endParaRPr>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17" name="Google Shape;917;p42"/>
          <p:cNvSpPr txBox="1"/>
          <p:nvPr/>
        </p:nvSpPr>
        <p:spPr>
          <a:xfrm>
            <a:off x="1808500" y="36014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UI Components</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Interact with software</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Graphical interfaces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Command-line interfaces</a:t>
            </a:r>
            <a:endParaRPr>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18" name="Google Shape;918;p42"/>
          <p:cNvSpPr txBox="1"/>
          <p:nvPr/>
        </p:nvSpPr>
        <p:spPr>
          <a:xfrm>
            <a:off x="5667725" y="1068600"/>
            <a:ext cx="3112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Reflexion</a:t>
            </a:r>
            <a:r>
              <a:rPr lang="en">
                <a:solidFill>
                  <a:schemeClr val="dk1"/>
                </a:solidFill>
                <a:latin typeface="Audiowide"/>
                <a:ea typeface="Audiowide"/>
                <a:cs typeface="Audiowide"/>
                <a:sym typeface="Audiowide"/>
              </a:rPr>
              <a:t> </a:t>
            </a:r>
            <a:endParaRPr>
              <a:solidFill>
                <a:schemeClr val="dk1"/>
              </a:solidFill>
              <a:latin typeface="Audiowide"/>
              <a:ea typeface="Audiowide"/>
              <a:cs typeface="Audiowide"/>
              <a:sym typeface="Audiowide"/>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Not in initial conceptual architecture</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Robust and extensible architecture</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Bi-directional Dependencies: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a:solidFill>
                  <a:schemeClr val="dk1"/>
                </a:solidFill>
                <a:latin typeface="Red Hat Text"/>
                <a:ea typeface="Red Hat Text"/>
                <a:cs typeface="Red Hat Text"/>
                <a:sym typeface="Red Hat Text"/>
              </a:rPr>
              <a:t>EVERYTHING</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Cohesive and functional system</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Ensures evolution and adaptation</a:t>
            </a: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grpSp>
        <p:nvGrpSpPr>
          <p:cNvPr id="919" name="Google Shape;919;p42"/>
          <p:cNvGrpSpPr/>
          <p:nvPr/>
        </p:nvGrpSpPr>
        <p:grpSpPr>
          <a:xfrm>
            <a:off x="1045713" y="3930737"/>
            <a:ext cx="359015" cy="358633"/>
            <a:chOff x="1309875" y="1499912"/>
            <a:chExt cx="359015" cy="358633"/>
          </a:xfrm>
        </p:grpSpPr>
        <p:sp>
          <p:nvSpPr>
            <p:cNvPr id="920" name="Google Shape;920;p4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2"/>
          <p:cNvGrpSpPr/>
          <p:nvPr/>
        </p:nvGrpSpPr>
        <p:grpSpPr>
          <a:xfrm>
            <a:off x="6188896" y="3374394"/>
            <a:ext cx="1690907" cy="1471303"/>
            <a:chOff x="4572006" y="1148000"/>
            <a:chExt cx="3506650" cy="2847500"/>
          </a:xfrm>
        </p:grpSpPr>
        <p:sp>
          <p:nvSpPr>
            <p:cNvPr id="930" name="Google Shape;930;p42"/>
            <p:cNvSpPr/>
            <p:nvPr/>
          </p:nvSpPr>
          <p:spPr>
            <a:xfrm>
              <a:off x="5878431" y="3465400"/>
              <a:ext cx="897075" cy="367000"/>
            </a:xfrm>
            <a:custGeom>
              <a:avLst/>
              <a:gdLst/>
              <a:ahLst/>
              <a:cxnLst/>
              <a:rect l="l" t="t" r="r" b="b"/>
              <a:pathLst>
                <a:path w="35883" h="14680" extrusionOk="0">
                  <a:moveTo>
                    <a:pt x="0" y="1"/>
                  </a:moveTo>
                  <a:lnTo>
                    <a:pt x="0" y="14680"/>
                  </a:lnTo>
                  <a:lnTo>
                    <a:pt x="35882" y="14680"/>
                  </a:lnTo>
                  <a:lnTo>
                    <a:pt x="35882" y="1"/>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2"/>
            <p:cNvSpPr/>
            <p:nvPr/>
          </p:nvSpPr>
          <p:spPr>
            <a:xfrm>
              <a:off x="4572006" y="114800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2"/>
            <p:cNvSpPr/>
            <p:nvPr/>
          </p:nvSpPr>
          <p:spPr>
            <a:xfrm>
              <a:off x="4572006" y="3057625"/>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2"/>
            <p:cNvSpPr/>
            <p:nvPr/>
          </p:nvSpPr>
          <p:spPr>
            <a:xfrm>
              <a:off x="5593006" y="383237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2"/>
            <p:cNvSpPr/>
            <p:nvPr/>
          </p:nvSpPr>
          <p:spPr>
            <a:xfrm>
              <a:off x="6245406" y="3159550"/>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35" name="Google Shape;935;p42"/>
          <p:cNvPicPr preferRelativeResize="0"/>
          <p:nvPr/>
        </p:nvPicPr>
        <p:blipFill rotWithShape="1">
          <a:blip r:embed="rId5">
            <a:alphaModFix/>
          </a:blip>
          <a:srcRect t="4245" b="4254"/>
          <a:stretch/>
        </p:blipFill>
        <p:spPr>
          <a:xfrm>
            <a:off x="6243045" y="3434360"/>
            <a:ext cx="1584134" cy="866459"/>
          </a:xfrm>
          <a:prstGeom prst="rect">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pic>
      <p:pic>
        <p:nvPicPr>
          <p:cNvPr id="2" name="13">
            <a:hlinkClick r:id="" action="ppaction://media"/>
            <a:extLst>
              <a:ext uri="{FF2B5EF4-FFF2-40B4-BE49-F238E27FC236}">
                <a16:creationId xmlns:a16="http://schemas.microsoft.com/office/drawing/2014/main" id="{0848A356-650A-E88E-3377-971A4136CE5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3372" y="122463"/>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8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sp>
        <p:nvSpPr>
          <p:cNvPr id="940" name="Google Shape;940;p43"/>
          <p:cNvSpPr txBox="1">
            <a:spLocks noGrp="1"/>
          </p:cNvSpPr>
          <p:nvPr>
            <p:ph type="title"/>
          </p:nvPr>
        </p:nvSpPr>
        <p:spPr>
          <a:xfrm>
            <a:off x="713225" y="539500"/>
            <a:ext cx="4584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Connection Manager</a:t>
            </a:r>
            <a:endParaRPr/>
          </a:p>
        </p:txBody>
      </p:sp>
      <p:sp>
        <p:nvSpPr>
          <p:cNvPr id="941" name="Google Shape;941;p43"/>
          <p:cNvSpPr/>
          <p:nvPr/>
        </p:nvSpPr>
        <p:spPr>
          <a:xfrm rot="5400000">
            <a:off x="4533121" y="2859761"/>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txBox="1"/>
          <p:nvPr/>
        </p:nvSpPr>
        <p:spPr>
          <a:xfrm>
            <a:off x="274025" y="3233300"/>
            <a:ext cx="1537200" cy="33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Peer Discovery</a:t>
            </a:r>
            <a:endParaRPr>
              <a:solidFill>
                <a:schemeClr val="dk1"/>
              </a:solidFill>
              <a:latin typeface="Red Hat Text"/>
              <a:ea typeface="Red Hat Text"/>
              <a:cs typeface="Red Hat Text"/>
              <a:sym typeface="Red Hat Text"/>
            </a:endParaRPr>
          </a:p>
        </p:txBody>
      </p:sp>
      <p:sp>
        <p:nvSpPr>
          <p:cNvPr id="943" name="Google Shape;943;p43"/>
          <p:cNvSpPr/>
          <p:nvPr/>
        </p:nvSpPr>
        <p:spPr>
          <a:xfrm rot="5400000">
            <a:off x="3301846" y="250124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rot="5400000">
            <a:off x="1882921" y="2859786"/>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rot="5400000">
            <a:off x="676634" y="250124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6" name="Google Shape;946;p43"/>
          <p:cNvCxnSpPr>
            <a:stCxn id="940" idx="2"/>
            <a:endCxn id="941" idx="2"/>
          </p:cNvCxnSpPr>
          <p:nvPr/>
        </p:nvCxnSpPr>
        <p:spPr>
          <a:xfrm rot="-5400000" flipH="1">
            <a:off x="3031175" y="991750"/>
            <a:ext cx="1842000" cy="1893900"/>
          </a:xfrm>
          <a:prstGeom prst="bentConnector3">
            <a:avLst>
              <a:gd name="adj1" fmla="val 40307"/>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947" name="Google Shape;947;p43"/>
          <p:cNvCxnSpPr>
            <a:stCxn id="940" idx="2"/>
            <a:endCxn id="943" idx="2"/>
          </p:cNvCxnSpPr>
          <p:nvPr/>
        </p:nvCxnSpPr>
        <p:spPr>
          <a:xfrm rot="-5400000" flipH="1">
            <a:off x="2594825" y="1428100"/>
            <a:ext cx="1483500" cy="662700"/>
          </a:xfrm>
          <a:prstGeom prst="bentConnector3">
            <a:avLst>
              <a:gd name="adj1" fmla="val 5000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948" name="Google Shape;948;p43"/>
          <p:cNvCxnSpPr>
            <a:stCxn id="940" idx="2"/>
            <a:endCxn id="944" idx="2"/>
          </p:cNvCxnSpPr>
          <p:nvPr/>
        </p:nvCxnSpPr>
        <p:spPr>
          <a:xfrm rot="5400000">
            <a:off x="1706075" y="1560550"/>
            <a:ext cx="1842000" cy="756300"/>
          </a:xfrm>
          <a:prstGeom prst="bentConnector3">
            <a:avLst>
              <a:gd name="adj1" fmla="val 3986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949" name="Google Shape;949;p43"/>
          <p:cNvCxnSpPr>
            <a:stCxn id="940" idx="2"/>
            <a:endCxn id="945" idx="2"/>
          </p:cNvCxnSpPr>
          <p:nvPr/>
        </p:nvCxnSpPr>
        <p:spPr>
          <a:xfrm rot="5400000">
            <a:off x="1282175" y="778150"/>
            <a:ext cx="1483500" cy="1962600"/>
          </a:xfrm>
          <a:prstGeom prst="bentConnector3">
            <a:avLst>
              <a:gd name="adj1" fmla="val 50002"/>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950" name="Google Shape;950;p43"/>
          <p:cNvCxnSpPr/>
          <p:nvPr/>
        </p:nvCxnSpPr>
        <p:spPr>
          <a:xfrm>
            <a:off x="6095175" y="5674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951" name="Google Shape;951;p43"/>
          <p:cNvGrpSpPr/>
          <p:nvPr/>
        </p:nvGrpSpPr>
        <p:grpSpPr>
          <a:xfrm>
            <a:off x="782830" y="2712618"/>
            <a:ext cx="519604" cy="309257"/>
            <a:chOff x="5318259" y="2982111"/>
            <a:chExt cx="371013" cy="220787"/>
          </a:xfrm>
        </p:grpSpPr>
        <p:sp>
          <p:nvSpPr>
            <p:cNvPr id="952" name="Google Shape;952;p4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43"/>
          <p:cNvGrpSpPr/>
          <p:nvPr/>
        </p:nvGrpSpPr>
        <p:grpSpPr>
          <a:xfrm>
            <a:off x="4720779" y="3058055"/>
            <a:ext cx="356655" cy="335425"/>
            <a:chOff x="849016" y="2903255"/>
            <a:chExt cx="356655" cy="335425"/>
          </a:xfrm>
        </p:grpSpPr>
        <p:sp>
          <p:nvSpPr>
            <p:cNvPr id="961" name="Google Shape;961;p4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43"/>
          <p:cNvSpPr txBox="1"/>
          <p:nvPr/>
        </p:nvSpPr>
        <p:spPr>
          <a:xfrm>
            <a:off x="1480325" y="3520000"/>
            <a:ext cx="1537200" cy="59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Transmission Management </a:t>
            </a:r>
            <a:endParaRPr>
              <a:solidFill>
                <a:schemeClr val="dk1"/>
              </a:solidFill>
              <a:latin typeface="Red Hat Text"/>
              <a:ea typeface="Red Hat Text"/>
              <a:cs typeface="Red Hat Text"/>
              <a:sym typeface="Red Hat Text"/>
            </a:endParaRPr>
          </a:p>
        </p:txBody>
      </p:sp>
      <p:sp>
        <p:nvSpPr>
          <p:cNvPr id="973" name="Google Shape;973;p43"/>
          <p:cNvSpPr txBox="1"/>
          <p:nvPr/>
        </p:nvSpPr>
        <p:spPr>
          <a:xfrm>
            <a:off x="5667725" y="1068600"/>
            <a:ext cx="3112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Reflexion</a:t>
            </a:r>
            <a:r>
              <a:rPr lang="en">
                <a:solidFill>
                  <a:schemeClr val="dk1"/>
                </a:solidFill>
                <a:latin typeface="Audiowide"/>
                <a:ea typeface="Audiowide"/>
                <a:cs typeface="Audiowide"/>
                <a:sym typeface="Audiowide"/>
              </a:rPr>
              <a:t> </a:t>
            </a:r>
            <a:endParaRPr>
              <a:solidFill>
                <a:schemeClr val="dk1"/>
              </a:solidFill>
              <a:latin typeface="Audiowide"/>
              <a:ea typeface="Audiowide"/>
              <a:cs typeface="Audiowide"/>
              <a:sym typeface="Audiowide"/>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Peer Discovery Merged</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Transaction &amp; Blocks → Forms of Data</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100">
                <a:solidFill>
                  <a:schemeClr val="dk1"/>
                </a:solidFill>
                <a:latin typeface="Red Hat Text"/>
                <a:ea typeface="Red Hat Text"/>
                <a:cs typeface="Red Hat Text"/>
                <a:sym typeface="Red Hat Text"/>
              </a:rPr>
              <a:t>Stored in Mempool &amp; Storage Engine</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Bi-directional Dependencies: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Mempool</a:t>
            </a:r>
            <a:endParaRPr sz="1200" i="1">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Storage Engine</a:t>
            </a:r>
            <a:endParaRPr sz="1200" i="1">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App</a:t>
            </a:r>
            <a:endParaRPr sz="1200" i="1">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Util</a:t>
            </a:r>
            <a:endParaRPr sz="1200" i="1">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Uni-directional Dependencies: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Wallet</a:t>
            </a:r>
            <a:endParaRPr sz="1200" i="1">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Validation Engine</a:t>
            </a:r>
            <a:endParaRPr sz="1200" i="1">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Miner</a:t>
            </a:r>
            <a:endParaRPr sz="1200" i="1">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74" name="Google Shape;974;p43"/>
          <p:cNvSpPr txBox="1"/>
          <p:nvPr/>
        </p:nvSpPr>
        <p:spPr>
          <a:xfrm>
            <a:off x="4130525" y="3520000"/>
            <a:ext cx="1537200" cy="59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Network Partitioning</a:t>
            </a:r>
            <a:endParaRPr>
              <a:solidFill>
                <a:schemeClr val="dk1"/>
              </a:solidFill>
              <a:latin typeface="Red Hat Text"/>
              <a:ea typeface="Red Hat Text"/>
              <a:cs typeface="Red Hat Text"/>
              <a:sym typeface="Red Hat Text"/>
            </a:endParaRPr>
          </a:p>
        </p:txBody>
      </p:sp>
      <p:grpSp>
        <p:nvGrpSpPr>
          <p:cNvPr id="975" name="Google Shape;975;p43"/>
          <p:cNvGrpSpPr/>
          <p:nvPr/>
        </p:nvGrpSpPr>
        <p:grpSpPr>
          <a:xfrm>
            <a:off x="3500535" y="2699983"/>
            <a:ext cx="334634" cy="334634"/>
            <a:chOff x="4891198" y="2925108"/>
            <a:chExt cx="334634" cy="334634"/>
          </a:xfrm>
        </p:grpSpPr>
        <p:sp>
          <p:nvSpPr>
            <p:cNvPr id="976" name="Google Shape;976;p4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43"/>
          <p:cNvGrpSpPr/>
          <p:nvPr/>
        </p:nvGrpSpPr>
        <p:grpSpPr>
          <a:xfrm>
            <a:off x="2045762" y="3022363"/>
            <a:ext cx="406348" cy="406786"/>
            <a:chOff x="3235438" y="1970604"/>
            <a:chExt cx="354363" cy="354745"/>
          </a:xfrm>
        </p:grpSpPr>
        <p:sp>
          <p:nvSpPr>
            <p:cNvPr id="985" name="Google Shape;985;p4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 name="Google Shape;998;p43"/>
          <p:cNvSpPr txBox="1"/>
          <p:nvPr/>
        </p:nvSpPr>
        <p:spPr>
          <a:xfrm>
            <a:off x="2899250" y="3233300"/>
            <a:ext cx="1537200" cy="335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Synchronization</a:t>
            </a:r>
            <a:endParaRPr>
              <a:solidFill>
                <a:schemeClr val="dk1"/>
              </a:solidFill>
              <a:latin typeface="Red Hat Text"/>
              <a:ea typeface="Red Hat Text"/>
              <a:cs typeface="Red Hat Text"/>
              <a:sym typeface="Red Hat Text"/>
            </a:endParaRPr>
          </a:p>
        </p:txBody>
      </p:sp>
      <p:grpSp>
        <p:nvGrpSpPr>
          <p:cNvPr id="999" name="Google Shape;999;p43"/>
          <p:cNvGrpSpPr/>
          <p:nvPr/>
        </p:nvGrpSpPr>
        <p:grpSpPr>
          <a:xfrm flipH="1">
            <a:off x="8153075" y="91563"/>
            <a:ext cx="1284750" cy="1374075"/>
            <a:chOff x="7730175" y="820513"/>
            <a:chExt cx="1284750" cy="1374075"/>
          </a:xfrm>
        </p:grpSpPr>
        <p:grpSp>
          <p:nvGrpSpPr>
            <p:cNvPr id="1000" name="Google Shape;1000;p43"/>
            <p:cNvGrpSpPr/>
            <p:nvPr/>
          </p:nvGrpSpPr>
          <p:grpSpPr>
            <a:xfrm>
              <a:off x="8281413" y="1621738"/>
              <a:ext cx="581150" cy="572850"/>
              <a:chOff x="3398275" y="546563"/>
              <a:chExt cx="581150" cy="572850"/>
            </a:xfrm>
          </p:grpSpPr>
          <p:sp>
            <p:nvSpPr>
              <p:cNvPr id="1001" name="Google Shape;1001;p4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43"/>
            <p:cNvGrpSpPr/>
            <p:nvPr/>
          </p:nvGrpSpPr>
          <p:grpSpPr>
            <a:xfrm>
              <a:off x="7730175" y="820513"/>
              <a:ext cx="1284750" cy="954425"/>
              <a:chOff x="3054400" y="-12"/>
              <a:chExt cx="1284750" cy="954425"/>
            </a:xfrm>
          </p:grpSpPr>
          <p:sp>
            <p:nvSpPr>
              <p:cNvPr id="1007" name="Google Shape;1007;p4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14">
            <a:hlinkClick r:id="" action="ppaction://media"/>
            <a:extLst>
              <a:ext uri="{FF2B5EF4-FFF2-40B4-BE49-F238E27FC236}">
                <a16:creationId xmlns:a16="http://schemas.microsoft.com/office/drawing/2014/main" id="{68C853B4-581B-2A9C-8DB8-1EF272848C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825" y="42588"/>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2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15"/>
        <p:cNvGrpSpPr/>
        <p:nvPr/>
      </p:nvGrpSpPr>
      <p:grpSpPr>
        <a:xfrm>
          <a:off x="0" y="0"/>
          <a:ext cx="0" cy="0"/>
          <a:chOff x="0" y="0"/>
          <a:chExt cx="0" cy="0"/>
        </a:xfrm>
      </p:grpSpPr>
      <p:sp>
        <p:nvSpPr>
          <p:cNvPr id="1016" name="Google Shape;1016;p44"/>
          <p:cNvSpPr txBox="1">
            <a:spLocks noGrp="1"/>
          </p:cNvSpPr>
          <p:nvPr>
            <p:ph type="ctrTitle"/>
          </p:nvPr>
        </p:nvSpPr>
        <p:spPr>
          <a:xfrm>
            <a:off x="713225" y="1198900"/>
            <a:ext cx="5049300" cy="18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Low-Level Architecture</a:t>
            </a:r>
            <a:endParaRPr/>
          </a:p>
        </p:txBody>
      </p:sp>
      <p:cxnSp>
        <p:nvCxnSpPr>
          <p:cNvPr id="1017" name="Google Shape;1017;p44"/>
          <p:cNvCxnSpPr/>
          <p:nvPr/>
        </p:nvCxnSpPr>
        <p:spPr>
          <a:xfrm>
            <a:off x="713225" y="16317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1018" name="Google Shape;1018;p44"/>
          <p:cNvGrpSpPr/>
          <p:nvPr/>
        </p:nvGrpSpPr>
        <p:grpSpPr>
          <a:xfrm>
            <a:off x="6154309" y="1371352"/>
            <a:ext cx="913647" cy="1139113"/>
            <a:chOff x="1709175" y="238125"/>
            <a:chExt cx="4200675" cy="5237300"/>
          </a:xfrm>
        </p:grpSpPr>
        <p:sp>
          <p:nvSpPr>
            <p:cNvPr id="1019" name="Google Shape;1019;p44"/>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4"/>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4"/>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4"/>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4"/>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4"/>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4"/>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4"/>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4"/>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4"/>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4"/>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4"/>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4"/>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4"/>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4"/>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4"/>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4"/>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4"/>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4"/>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4"/>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4"/>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4"/>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4"/>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4"/>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4"/>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4"/>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4"/>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4"/>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4"/>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4"/>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4"/>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4"/>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4"/>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4"/>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4"/>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4"/>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4"/>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4"/>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4"/>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4"/>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4"/>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4"/>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4"/>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4"/>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4"/>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4"/>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4"/>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4"/>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4"/>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4"/>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4"/>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4"/>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4"/>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4"/>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4"/>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4"/>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4"/>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4"/>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4"/>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4"/>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4"/>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4"/>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4"/>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4"/>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4"/>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4"/>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4"/>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4"/>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4"/>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4"/>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4"/>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4"/>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4"/>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4"/>
          <p:cNvGrpSpPr/>
          <p:nvPr/>
        </p:nvGrpSpPr>
        <p:grpSpPr>
          <a:xfrm>
            <a:off x="7746524" y="366507"/>
            <a:ext cx="1631962" cy="2034691"/>
            <a:chOff x="1709175" y="238125"/>
            <a:chExt cx="4200675" cy="5237300"/>
          </a:xfrm>
        </p:grpSpPr>
        <p:sp>
          <p:nvSpPr>
            <p:cNvPr id="1128" name="Google Shape;1128;p44"/>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4"/>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4"/>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4"/>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4"/>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4"/>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4"/>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4"/>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4"/>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4"/>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4"/>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4"/>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4"/>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4"/>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4"/>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4"/>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4"/>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4"/>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4"/>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4"/>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4"/>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4"/>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4"/>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4"/>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4"/>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4"/>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4"/>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4"/>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4"/>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4"/>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4"/>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4"/>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4"/>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4"/>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4"/>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4"/>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4"/>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4"/>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4"/>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4"/>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4"/>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4"/>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4"/>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4"/>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4"/>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4"/>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4"/>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4"/>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4"/>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4"/>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4"/>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4"/>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4"/>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4"/>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4"/>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4"/>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4"/>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4"/>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4"/>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4"/>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4"/>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4"/>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4"/>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4"/>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4"/>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4"/>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4"/>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4"/>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4"/>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4"/>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4"/>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 name="Google Shape;1236;p44"/>
          <p:cNvSpPr txBox="1">
            <a:spLocks noGrp="1"/>
          </p:cNvSpPr>
          <p:nvPr>
            <p:ph type="subTitle" idx="1"/>
          </p:nvPr>
        </p:nvSpPr>
        <p:spPr>
          <a:xfrm>
            <a:off x="713225" y="2974175"/>
            <a:ext cx="2599500" cy="6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Mining</a:t>
            </a:r>
            <a:endParaRPr sz="3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sp>
        <p:nvSpPr>
          <p:cNvPr id="1241" name="Google Shape;1241;p4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 Mining</a:t>
            </a:r>
            <a:endParaRPr/>
          </a:p>
        </p:txBody>
      </p:sp>
      <p:sp>
        <p:nvSpPr>
          <p:cNvPr id="1242" name="Google Shape;1242;p45"/>
          <p:cNvSpPr txBox="1"/>
          <p:nvPr/>
        </p:nvSpPr>
        <p:spPr>
          <a:xfrm>
            <a:off x="865775" y="1282200"/>
            <a:ext cx="7832100" cy="25860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lt1"/>
              </a:buClr>
              <a:buSzPts val="1600"/>
              <a:buFont typeface="Red Hat Text"/>
              <a:buChar char="○"/>
            </a:pPr>
            <a:r>
              <a:rPr lang="en" sz="1600">
                <a:solidFill>
                  <a:schemeClr val="dk1"/>
                </a:solidFill>
                <a:latin typeface="Red Hat Text"/>
                <a:ea typeface="Red Hat Text"/>
                <a:cs typeface="Red Hat Text"/>
                <a:sym typeface="Red Hat Text"/>
              </a:rPr>
              <a:t>Responsible for minting new Bitcoins, validating transactions and updating state of blockchain </a:t>
            </a:r>
            <a:endParaRPr sz="1600">
              <a:solidFill>
                <a:schemeClr val="dk1"/>
              </a:solidFill>
              <a:latin typeface="Red Hat Text"/>
              <a:ea typeface="Red Hat Text"/>
              <a:cs typeface="Red Hat Text"/>
              <a:sym typeface="Red Hat Text"/>
            </a:endParaRPr>
          </a:p>
          <a:p>
            <a:pPr marL="457200" lvl="0" indent="-330200" algn="l" rtl="0">
              <a:spcBef>
                <a:spcPts val="0"/>
              </a:spcBef>
              <a:spcAft>
                <a:spcPts val="0"/>
              </a:spcAft>
              <a:buClr>
                <a:schemeClr val="lt1"/>
              </a:buClr>
              <a:buSzPts val="1600"/>
              <a:buFont typeface="Red Hat Text"/>
              <a:buChar char="○"/>
            </a:pPr>
            <a:r>
              <a:rPr lang="en" sz="1600">
                <a:solidFill>
                  <a:schemeClr val="dk1"/>
                </a:solidFill>
                <a:latin typeface="Red Hat Text"/>
                <a:ea typeface="Red Hat Text"/>
                <a:cs typeface="Red Hat Text"/>
                <a:sym typeface="Red Hat Text"/>
              </a:rPr>
              <a:t>Both conceptual and concrete architecture follow a pipe and filter style </a:t>
            </a:r>
            <a:endParaRPr sz="1600">
              <a:solidFill>
                <a:schemeClr val="dk1"/>
              </a:solidFill>
              <a:latin typeface="Red Hat Text"/>
              <a:ea typeface="Red Hat Text"/>
              <a:cs typeface="Red Hat Text"/>
              <a:sym typeface="Red Hat Text"/>
            </a:endParaRPr>
          </a:p>
          <a:p>
            <a:pPr marL="457200" lvl="0" indent="-330200" algn="l" rtl="0">
              <a:lnSpc>
                <a:spcPct val="115000"/>
              </a:lnSpc>
              <a:spcBef>
                <a:spcPts val="0"/>
              </a:spcBef>
              <a:spcAft>
                <a:spcPts val="0"/>
              </a:spcAft>
              <a:buClr>
                <a:schemeClr val="lt1"/>
              </a:buClr>
              <a:buSzPts val="1600"/>
              <a:buFont typeface="Arial"/>
              <a:buChar char="○"/>
            </a:pPr>
            <a:r>
              <a:rPr lang="en" sz="1600">
                <a:solidFill>
                  <a:schemeClr val="dk1"/>
                </a:solidFill>
                <a:latin typeface="Red Hat Text"/>
                <a:ea typeface="Red Hat Text"/>
                <a:cs typeface="Red Hat Text"/>
                <a:sym typeface="Red Hat Text"/>
              </a:rPr>
              <a:t>Conceptual architecture: Blocks flow from Block Propagation/Creation to Validation, Reward, Selection, and Solver.</a:t>
            </a:r>
            <a:endParaRPr sz="1600">
              <a:solidFill>
                <a:schemeClr val="dk1"/>
              </a:solidFill>
              <a:latin typeface="Red Hat Text"/>
              <a:ea typeface="Red Hat Text"/>
              <a:cs typeface="Red Hat Text"/>
              <a:sym typeface="Red Hat Text"/>
            </a:endParaRPr>
          </a:p>
          <a:p>
            <a:pPr marL="457200" lvl="0" indent="-330200" algn="l" rtl="0">
              <a:lnSpc>
                <a:spcPct val="115000"/>
              </a:lnSpc>
              <a:spcBef>
                <a:spcPts val="0"/>
              </a:spcBef>
              <a:spcAft>
                <a:spcPts val="0"/>
              </a:spcAft>
              <a:buClr>
                <a:schemeClr val="lt1"/>
              </a:buClr>
              <a:buSzPts val="1600"/>
              <a:buFont typeface="Arial"/>
              <a:buChar char="○"/>
            </a:pPr>
            <a:r>
              <a:rPr lang="en" sz="1600">
                <a:solidFill>
                  <a:schemeClr val="dk1"/>
                </a:solidFill>
                <a:latin typeface="Red Hat Text"/>
                <a:ea typeface="Red Hat Text"/>
                <a:cs typeface="Red Hat Text"/>
                <a:sym typeface="Red Hat Text"/>
              </a:rPr>
              <a:t>Concrete architecture: Subcomponents include Miner, Proof of Work, Consensus, Policy, and Merkleblock.</a:t>
            </a:r>
            <a:endParaRPr sz="1600">
              <a:solidFill>
                <a:schemeClr val="dk1"/>
              </a:solidFill>
              <a:latin typeface="Red Hat Text"/>
              <a:ea typeface="Red Hat Text"/>
              <a:cs typeface="Red Hat Text"/>
              <a:sym typeface="Red Hat Text"/>
            </a:endParaRPr>
          </a:p>
          <a:p>
            <a:pPr marL="457200" lvl="0" indent="-330200" algn="l" rtl="0">
              <a:lnSpc>
                <a:spcPct val="115000"/>
              </a:lnSpc>
              <a:spcBef>
                <a:spcPts val="0"/>
              </a:spcBef>
              <a:spcAft>
                <a:spcPts val="0"/>
              </a:spcAft>
              <a:buClr>
                <a:schemeClr val="lt1"/>
              </a:buClr>
              <a:buSzPts val="1600"/>
              <a:buFont typeface="Arial"/>
              <a:buChar char="○"/>
            </a:pPr>
            <a:r>
              <a:rPr lang="en" sz="1600">
                <a:solidFill>
                  <a:schemeClr val="dk1"/>
                </a:solidFill>
                <a:latin typeface="Red Hat Text"/>
                <a:ea typeface="Red Hat Text"/>
                <a:cs typeface="Red Hat Text"/>
                <a:sym typeface="Red Hat Text"/>
              </a:rPr>
              <a:t>Architectures were derived from internal developer docs on GitHub and created using Understand to analyze source code.</a:t>
            </a:r>
            <a:endParaRPr sz="1600">
              <a:solidFill>
                <a:schemeClr val="dk1"/>
              </a:solidFill>
              <a:latin typeface="Red Hat Text"/>
              <a:ea typeface="Red Hat Text"/>
              <a:cs typeface="Red Hat Text"/>
              <a:sym typeface="Red Hat Text"/>
            </a:endParaRPr>
          </a:p>
        </p:txBody>
      </p:sp>
      <p:pic>
        <p:nvPicPr>
          <p:cNvPr id="2" name="Intro">
            <a:hlinkClick r:id="" action="ppaction://media"/>
            <a:extLst>
              <a:ext uri="{FF2B5EF4-FFF2-40B4-BE49-F238E27FC236}">
                <a16:creationId xmlns:a16="http://schemas.microsoft.com/office/drawing/2014/main" id="{CA99D7D8-116A-6AAC-7BF9-CE6C9FA345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089" y="43089"/>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46"/>
        <p:cNvGrpSpPr/>
        <p:nvPr/>
      </p:nvGrpSpPr>
      <p:grpSpPr>
        <a:xfrm>
          <a:off x="0" y="0"/>
          <a:ext cx="0" cy="0"/>
          <a:chOff x="0" y="0"/>
          <a:chExt cx="0" cy="0"/>
        </a:xfrm>
      </p:grpSpPr>
      <p:pic>
        <p:nvPicPr>
          <p:cNvPr id="1247" name="Google Shape;1247;p46"/>
          <p:cNvPicPr preferRelativeResize="0"/>
          <p:nvPr/>
        </p:nvPicPr>
        <p:blipFill>
          <a:blip r:embed="rId3">
            <a:alphaModFix/>
          </a:blip>
          <a:stretch>
            <a:fillRect/>
          </a:stretch>
        </p:blipFill>
        <p:spPr>
          <a:xfrm>
            <a:off x="1612800" y="1021325"/>
            <a:ext cx="5918400" cy="3997952"/>
          </a:xfrm>
          <a:prstGeom prst="rect">
            <a:avLst/>
          </a:prstGeom>
          <a:noFill/>
          <a:ln>
            <a:noFill/>
          </a:ln>
        </p:spPr>
      </p:pic>
      <p:sp>
        <p:nvSpPr>
          <p:cNvPr id="1248" name="Google Shape;1248;p46"/>
          <p:cNvSpPr txBox="1">
            <a:spLocks noGrp="1"/>
          </p:cNvSpPr>
          <p:nvPr>
            <p:ph type="title" idx="4294967295"/>
          </p:nvPr>
        </p:nvSpPr>
        <p:spPr>
          <a:xfrm>
            <a:off x="1612800" y="176100"/>
            <a:ext cx="5918400" cy="127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rPr>
              <a:t>Conceptual Architecture</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47"/>
          <p:cNvSpPr txBox="1">
            <a:spLocks noGrp="1"/>
          </p:cNvSpPr>
          <p:nvPr>
            <p:ph type="title" idx="4294967295"/>
          </p:nvPr>
        </p:nvSpPr>
        <p:spPr>
          <a:xfrm>
            <a:off x="2027700" y="86200"/>
            <a:ext cx="5088600" cy="127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Concrete</a:t>
            </a:r>
            <a:r>
              <a:rPr lang="en">
                <a:solidFill>
                  <a:schemeClr val="dk1"/>
                </a:solidFill>
              </a:rPr>
              <a:t> Architecture</a:t>
            </a:r>
            <a:endParaRPr>
              <a:solidFill>
                <a:schemeClr val="dk1"/>
              </a:solidFill>
            </a:endParaRPr>
          </a:p>
        </p:txBody>
      </p:sp>
      <p:pic>
        <p:nvPicPr>
          <p:cNvPr id="1254" name="Google Shape;1254;p47"/>
          <p:cNvPicPr preferRelativeResize="0"/>
          <p:nvPr/>
        </p:nvPicPr>
        <p:blipFill>
          <a:blip r:embed="rId3">
            <a:alphaModFix/>
          </a:blip>
          <a:stretch>
            <a:fillRect/>
          </a:stretch>
        </p:blipFill>
        <p:spPr>
          <a:xfrm>
            <a:off x="911664" y="1010500"/>
            <a:ext cx="7320675" cy="3843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0"/>
          <p:cNvSpPr txBox="1">
            <a:spLocks noGrp="1"/>
          </p:cNvSpPr>
          <p:nvPr>
            <p:ph type="subTitle" idx="5"/>
          </p:nvPr>
        </p:nvSpPr>
        <p:spPr>
          <a:xfrm>
            <a:off x="4926650" y="276932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Introduction</a:t>
            </a:r>
            <a:endParaRPr sz="1200" i="1"/>
          </a:p>
          <a:p>
            <a:pPr marL="285750" lvl="0" indent="-247650" algn="l" rtl="0">
              <a:spcBef>
                <a:spcPts val="0"/>
              </a:spcBef>
              <a:spcAft>
                <a:spcPts val="0"/>
              </a:spcAft>
              <a:buClr>
                <a:schemeClr val="lt1"/>
              </a:buClr>
              <a:buSzPts val="1200"/>
              <a:buChar char="○"/>
            </a:pPr>
            <a:r>
              <a:rPr lang="en" sz="1200" i="1"/>
              <a:t>Low-level overview </a:t>
            </a:r>
            <a:endParaRPr sz="1200" i="1"/>
          </a:p>
          <a:p>
            <a:pPr marL="285750" lvl="0" indent="-247650" algn="l" rtl="0">
              <a:spcBef>
                <a:spcPts val="0"/>
              </a:spcBef>
              <a:spcAft>
                <a:spcPts val="0"/>
              </a:spcAft>
              <a:buClr>
                <a:schemeClr val="lt1"/>
              </a:buClr>
              <a:buSzPts val="1200"/>
              <a:buChar char="○"/>
            </a:pPr>
            <a:r>
              <a:rPr lang="en" sz="1200" i="1"/>
              <a:t>Explanations for Mining subsystem components </a:t>
            </a:r>
            <a:endParaRPr sz="1200" i="1"/>
          </a:p>
        </p:txBody>
      </p:sp>
      <p:sp>
        <p:nvSpPr>
          <p:cNvPr id="400" name="Google Shape;400;p30"/>
          <p:cNvSpPr txBox="1">
            <a:spLocks noGrp="1"/>
          </p:cNvSpPr>
          <p:nvPr>
            <p:ph type="subTitle" idx="5"/>
          </p:nvPr>
        </p:nvSpPr>
        <p:spPr>
          <a:xfrm>
            <a:off x="4937250" y="40544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Validation Engine</a:t>
            </a:r>
            <a:endParaRPr sz="1200" i="1"/>
          </a:p>
          <a:p>
            <a:pPr marL="285750" lvl="0" indent="-247650" algn="l" rtl="0">
              <a:spcBef>
                <a:spcPts val="0"/>
              </a:spcBef>
              <a:spcAft>
                <a:spcPts val="0"/>
              </a:spcAft>
              <a:buClr>
                <a:schemeClr val="lt1"/>
              </a:buClr>
              <a:buSzPts val="1200"/>
              <a:buChar char="○"/>
            </a:pPr>
            <a:r>
              <a:rPr lang="en" sz="1200" i="1"/>
              <a:t>Storage Engine</a:t>
            </a:r>
            <a:endParaRPr sz="1200" i="1"/>
          </a:p>
          <a:p>
            <a:pPr marL="285750" lvl="0" indent="-247650" algn="l" rtl="0">
              <a:spcBef>
                <a:spcPts val="0"/>
              </a:spcBef>
              <a:spcAft>
                <a:spcPts val="0"/>
              </a:spcAft>
              <a:buClr>
                <a:schemeClr val="lt1"/>
              </a:buClr>
              <a:buSzPts val="1200"/>
              <a:buChar char="○"/>
            </a:pPr>
            <a:r>
              <a:rPr lang="en" sz="1200" i="1"/>
              <a:t>Mempool</a:t>
            </a:r>
            <a:endParaRPr sz="1200" i="1"/>
          </a:p>
        </p:txBody>
      </p:sp>
      <p:sp>
        <p:nvSpPr>
          <p:cNvPr id="401" name="Google Shape;401;p30"/>
          <p:cNvSpPr txBox="1">
            <a:spLocks noGrp="1"/>
          </p:cNvSpPr>
          <p:nvPr>
            <p:ph type="title"/>
          </p:nvPr>
        </p:nvSpPr>
        <p:spPr>
          <a:xfrm>
            <a:off x="1361350"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Devin Pereira</a:t>
            </a:r>
            <a:endParaRPr/>
          </a:p>
        </p:txBody>
      </p:sp>
      <p:sp>
        <p:nvSpPr>
          <p:cNvPr id="402" name="Google Shape;402;p30"/>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Team FTX</a:t>
            </a:r>
            <a:endParaRPr/>
          </a:p>
        </p:txBody>
      </p:sp>
      <p:sp>
        <p:nvSpPr>
          <p:cNvPr id="403" name="Google Shape;403;p30"/>
          <p:cNvSpPr txBox="1">
            <a:spLocks noGrp="1"/>
          </p:cNvSpPr>
          <p:nvPr>
            <p:ph type="title" idx="4"/>
          </p:nvPr>
        </p:nvSpPr>
        <p:spPr>
          <a:xfrm>
            <a:off x="5220000"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Alex Susilo</a:t>
            </a:r>
            <a:endParaRPr/>
          </a:p>
        </p:txBody>
      </p:sp>
      <p:sp>
        <p:nvSpPr>
          <p:cNvPr id="404" name="Google Shape;404;p30"/>
          <p:cNvSpPr txBox="1">
            <a:spLocks noGrp="1"/>
          </p:cNvSpPr>
          <p:nvPr>
            <p:ph type="subTitle" idx="5"/>
          </p:nvPr>
        </p:nvSpPr>
        <p:spPr>
          <a:xfrm>
            <a:off x="4926650" y="15090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App</a:t>
            </a:r>
            <a:endParaRPr sz="1200" i="1"/>
          </a:p>
          <a:p>
            <a:pPr marL="285750" lvl="0" indent="-247650" algn="l" rtl="0">
              <a:spcBef>
                <a:spcPts val="0"/>
              </a:spcBef>
              <a:spcAft>
                <a:spcPts val="0"/>
              </a:spcAft>
              <a:buClr>
                <a:schemeClr val="lt1"/>
              </a:buClr>
              <a:buSzPts val="1200"/>
              <a:buChar char="○"/>
            </a:pPr>
            <a:r>
              <a:rPr lang="en" sz="1200" i="1"/>
              <a:t>Connection Manager</a:t>
            </a:r>
            <a:endParaRPr sz="1200" i="1"/>
          </a:p>
          <a:p>
            <a:pPr marL="285750" lvl="0" indent="-247650" algn="l" rtl="0">
              <a:spcBef>
                <a:spcPts val="0"/>
              </a:spcBef>
              <a:spcAft>
                <a:spcPts val="0"/>
              </a:spcAft>
              <a:buClr>
                <a:schemeClr val="lt1"/>
              </a:buClr>
              <a:buSzPts val="1200"/>
              <a:buChar char="○"/>
            </a:pPr>
            <a:r>
              <a:rPr lang="en" sz="1200" i="1"/>
              <a:t>Limitation &amp; Lessons Learned</a:t>
            </a:r>
            <a:endParaRPr sz="1200" i="1"/>
          </a:p>
          <a:p>
            <a:pPr marL="285750" lvl="0" indent="-247650" algn="l" rtl="0">
              <a:spcBef>
                <a:spcPts val="0"/>
              </a:spcBef>
              <a:spcAft>
                <a:spcPts val="0"/>
              </a:spcAft>
              <a:buClr>
                <a:schemeClr val="lt1"/>
              </a:buClr>
              <a:buSzPts val="1200"/>
              <a:buChar char="○"/>
            </a:pPr>
            <a:r>
              <a:rPr lang="en" sz="1200" i="1"/>
              <a:t>Presentation Aesthetics </a:t>
            </a:r>
            <a:endParaRPr sz="1200" i="1"/>
          </a:p>
        </p:txBody>
      </p:sp>
      <p:sp>
        <p:nvSpPr>
          <p:cNvPr id="405" name="Google Shape;405;p30"/>
          <p:cNvSpPr txBox="1">
            <a:spLocks noGrp="1"/>
          </p:cNvSpPr>
          <p:nvPr>
            <p:ph type="title" idx="7"/>
          </p:nvPr>
        </p:nvSpPr>
        <p:spPr>
          <a:xfrm>
            <a:off x="136135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Kanchan Shrestha</a:t>
            </a:r>
            <a:endParaRPr/>
          </a:p>
        </p:txBody>
      </p:sp>
      <p:sp>
        <p:nvSpPr>
          <p:cNvPr id="406" name="Google Shape;406;p30"/>
          <p:cNvSpPr txBox="1">
            <a:spLocks noGrp="1"/>
          </p:cNvSpPr>
          <p:nvPr>
            <p:ph type="title" idx="13"/>
          </p:nvPr>
        </p:nvSpPr>
        <p:spPr>
          <a:xfrm>
            <a:off x="522000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Cyrus Fung</a:t>
            </a:r>
            <a:endParaRPr/>
          </a:p>
        </p:txBody>
      </p:sp>
      <p:sp>
        <p:nvSpPr>
          <p:cNvPr id="407" name="Google Shape;407;p30"/>
          <p:cNvSpPr txBox="1">
            <a:spLocks noGrp="1"/>
          </p:cNvSpPr>
          <p:nvPr>
            <p:ph type="title" idx="16"/>
          </p:nvPr>
        </p:nvSpPr>
        <p:spPr>
          <a:xfrm>
            <a:off x="136135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Adlai Bridson-Boyczuk</a:t>
            </a:r>
            <a:endParaRPr/>
          </a:p>
        </p:txBody>
      </p:sp>
      <p:sp>
        <p:nvSpPr>
          <p:cNvPr id="408" name="Google Shape;408;p30"/>
          <p:cNvSpPr txBox="1">
            <a:spLocks noGrp="1"/>
          </p:cNvSpPr>
          <p:nvPr>
            <p:ph type="title" idx="19"/>
          </p:nvPr>
        </p:nvSpPr>
        <p:spPr>
          <a:xfrm>
            <a:off x="522000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Isaiah Wuthrich</a:t>
            </a:r>
            <a:endParaRPr/>
          </a:p>
        </p:txBody>
      </p:sp>
      <p:sp>
        <p:nvSpPr>
          <p:cNvPr id="411" name="Google Shape;411;p30"/>
          <p:cNvSpPr/>
          <p:nvPr/>
        </p:nvSpPr>
        <p:spPr>
          <a:xfrm>
            <a:off x="713226" y="3728975"/>
            <a:ext cx="566944" cy="27417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05</a:t>
            </a:r>
          </a:p>
        </p:txBody>
      </p:sp>
      <p:sp>
        <p:nvSpPr>
          <p:cNvPr id="412" name="Google Shape;412;p30"/>
          <p:cNvSpPr/>
          <p:nvPr/>
        </p:nvSpPr>
        <p:spPr>
          <a:xfrm>
            <a:off x="4571950" y="1316925"/>
            <a:ext cx="565167" cy="252396"/>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413" name="Google Shape;413;p30"/>
          <p:cNvSpPr/>
          <p:nvPr/>
        </p:nvSpPr>
        <p:spPr>
          <a:xfrm>
            <a:off x="4654689" y="2546475"/>
            <a:ext cx="482578" cy="222850"/>
          </a:xfrm>
          <a:prstGeom prst="rect">
            <a:avLst/>
          </a:prstGeom>
        </p:spPr>
        <p:txBody>
          <a:bodyPr>
            <a:prstTxWarp prst="textPlain">
              <a:avLst/>
            </a:prstTxWarp>
          </a:bodyPr>
          <a:lstStyle/>
          <a:p>
            <a:pPr lvl="0" algn="ctr"/>
            <a:endParaRPr b="1" i="0">
              <a:ln w="19050" cap="flat" cmpd="sng">
                <a:solidFill>
                  <a:schemeClr val="lt1"/>
                </a:solidFill>
                <a:prstDash val="solid"/>
                <a:round/>
                <a:headEnd type="none" w="sm" len="sm"/>
                <a:tailEnd type="none" w="sm" len="sm"/>
              </a:ln>
              <a:noFill/>
              <a:latin typeface="Audiowide"/>
            </a:endParaRPr>
          </a:p>
        </p:txBody>
      </p:sp>
      <p:sp>
        <p:nvSpPr>
          <p:cNvPr id="414" name="Google Shape;414;p30"/>
          <p:cNvSpPr/>
          <p:nvPr/>
        </p:nvSpPr>
        <p:spPr>
          <a:xfrm>
            <a:off x="4571950" y="3715000"/>
            <a:ext cx="566368" cy="2881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06</a:t>
            </a:r>
          </a:p>
        </p:txBody>
      </p:sp>
      <p:cxnSp>
        <p:nvCxnSpPr>
          <p:cNvPr id="415" name="Google Shape;415;p30"/>
          <p:cNvCxnSpPr/>
          <p:nvPr/>
        </p:nvCxnSpPr>
        <p:spPr>
          <a:xfrm rot="-5400000" flipH="1">
            <a:off x="7621350" y="47782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16" name="Google Shape;416;p30"/>
          <p:cNvCxnSpPr/>
          <p:nvPr/>
        </p:nvCxnSpPr>
        <p:spPr>
          <a:xfrm>
            <a:off x="8441550" y="35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17" name="Google Shape;417;p30"/>
          <p:cNvSpPr txBox="1">
            <a:spLocks noGrp="1"/>
          </p:cNvSpPr>
          <p:nvPr>
            <p:ph type="subTitle" idx="5"/>
          </p:nvPr>
        </p:nvSpPr>
        <p:spPr>
          <a:xfrm>
            <a:off x="1067675" y="27817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Team Lead</a:t>
            </a:r>
            <a:endParaRPr sz="1200" i="1"/>
          </a:p>
          <a:p>
            <a:pPr marL="285750" lvl="0" indent="-247650" algn="l" rtl="0">
              <a:spcBef>
                <a:spcPts val="0"/>
              </a:spcBef>
              <a:spcAft>
                <a:spcPts val="0"/>
              </a:spcAft>
              <a:buClr>
                <a:schemeClr val="lt1"/>
              </a:buClr>
              <a:buSzPts val="1200"/>
              <a:buChar char="○"/>
            </a:pPr>
            <a:r>
              <a:rPr lang="en" sz="1200" i="1"/>
              <a:t>Use Cases/Diagrams</a:t>
            </a:r>
            <a:endParaRPr sz="1200" i="1"/>
          </a:p>
          <a:p>
            <a:pPr marL="285750" lvl="0" indent="-247650" algn="l" rtl="0">
              <a:spcBef>
                <a:spcPts val="0"/>
              </a:spcBef>
              <a:spcAft>
                <a:spcPts val="0"/>
              </a:spcAft>
              <a:buClr>
                <a:schemeClr val="lt1"/>
              </a:buClr>
              <a:buSzPts val="1200"/>
              <a:buChar char="○"/>
            </a:pPr>
            <a:r>
              <a:rPr lang="en" sz="1200" i="1"/>
              <a:t>Low Level Reflexion Analysis</a:t>
            </a:r>
            <a:endParaRPr sz="1200" i="1"/>
          </a:p>
        </p:txBody>
      </p:sp>
      <p:sp>
        <p:nvSpPr>
          <p:cNvPr id="418" name="Google Shape;418;p30"/>
          <p:cNvSpPr txBox="1">
            <a:spLocks noGrp="1"/>
          </p:cNvSpPr>
          <p:nvPr>
            <p:ph type="subTitle" idx="5"/>
          </p:nvPr>
        </p:nvSpPr>
        <p:spPr>
          <a:xfrm>
            <a:off x="1067675" y="40544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Presenter</a:t>
            </a:r>
            <a:endParaRPr sz="1200" i="1"/>
          </a:p>
          <a:p>
            <a:pPr marL="285750" lvl="0" indent="-247650" algn="l" rtl="0">
              <a:spcBef>
                <a:spcPts val="0"/>
              </a:spcBef>
              <a:spcAft>
                <a:spcPts val="0"/>
              </a:spcAft>
              <a:buClr>
                <a:schemeClr val="lt1"/>
              </a:buClr>
              <a:buSzPts val="1200"/>
              <a:buChar char="○"/>
            </a:pPr>
            <a:r>
              <a:rPr lang="en" sz="1200" i="1"/>
              <a:t>Low Level Reflexion Analysis</a:t>
            </a:r>
            <a:endParaRPr sz="1200" i="1"/>
          </a:p>
          <a:p>
            <a:pPr marL="285750" lvl="0" indent="-247650" algn="l" rtl="0">
              <a:spcBef>
                <a:spcPts val="0"/>
              </a:spcBef>
              <a:spcAft>
                <a:spcPts val="0"/>
              </a:spcAft>
              <a:buClr>
                <a:schemeClr val="lt1"/>
              </a:buClr>
              <a:buSzPts val="1200"/>
              <a:buChar char="○"/>
            </a:pPr>
            <a:r>
              <a:rPr lang="en" sz="1200" i="1"/>
              <a:t>Low level overview for policy</a:t>
            </a:r>
            <a:endParaRPr sz="1200" i="1"/>
          </a:p>
        </p:txBody>
      </p:sp>
      <p:sp>
        <p:nvSpPr>
          <p:cNvPr id="419" name="Google Shape;419;p30"/>
          <p:cNvSpPr txBox="1">
            <a:spLocks noGrp="1"/>
          </p:cNvSpPr>
          <p:nvPr>
            <p:ph type="subTitle" idx="5"/>
          </p:nvPr>
        </p:nvSpPr>
        <p:spPr>
          <a:xfrm>
            <a:off x="1067650" y="15090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Presenter</a:t>
            </a:r>
            <a:endParaRPr sz="1200" i="1"/>
          </a:p>
          <a:p>
            <a:pPr marL="285750" lvl="0" indent="-247650" algn="l" rtl="0">
              <a:spcBef>
                <a:spcPts val="0"/>
              </a:spcBef>
              <a:spcAft>
                <a:spcPts val="0"/>
              </a:spcAft>
              <a:buClr>
                <a:schemeClr val="lt1"/>
              </a:buClr>
              <a:buSzPts val="1200"/>
              <a:buChar char="○"/>
            </a:pPr>
            <a:r>
              <a:rPr lang="en" sz="1200" i="1"/>
              <a:t>Mining</a:t>
            </a:r>
            <a:endParaRPr sz="1200" i="1"/>
          </a:p>
          <a:p>
            <a:pPr marL="285750" lvl="0" indent="-247650" algn="l" rtl="0">
              <a:spcBef>
                <a:spcPts val="0"/>
              </a:spcBef>
              <a:spcAft>
                <a:spcPts val="0"/>
              </a:spcAft>
              <a:buClr>
                <a:schemeClr val="lt1"/>
              </a:buClr>
              <a:buSzPts val="1200"/>
              <a:buChar char="○"/>
            </a:pPr>
            <a:r>
              <a:rPr lang="en" sz="1200" i="1"/>
              <a:t>Wallet</a:t>
            </a:r>
            <a:endParaRPr sz="1200" i="1"/>
          </a:p>
          <a:p>
            <a:pPr marL="285750" lvl="0" indent="-247650" algn="l" rtl="0">
              <a:spcBef>
                <a:spcPts val="0"/>
              </a:spcBef>
              <a:spcAft>
                <a:spcPts val="0"/>
              </a:spcAft>
              <a:buClr>
                <a:schemeClr val="lt1"/>
              </a:buClr>
              <a:buSzPts val="1200"/>
              <a:buChar char="○"/>
            </a:pPr>
            <a:r>
              <a:rPr lang="en" sz="1200" i="1"/>
              <a:t>Util</a:t>
            </a:r>
            <a:endParaRPr sz="1200" i="1"/>
          </a:p>
          <a:p>
            <a:pPr marL="457200" lvl="0" indent="0" algn="l" rtl="0">
              <a:spcBef>
                <a:spcPts val="0"/>
              </a:spcBef>
              <a:spcAft>
                <a:spcPts val="0"/>
              </a:spcAft>
              <a:buNone/>
            </a:pPr>
            <a:endParaRPr sz="1200" i="1"/>
          </a:p>
        </p:txBody>
      </p:sp>
      <p:sp>
        <p:nvSpPr>
          <p:cNvPr id="2" name="Google Shape;412;p30">
            <a:extLst>
              <a:ext uri="{FF2B5EF4-FFF2-40B4-BE49-F238E27FC236}">
                <a16:creationId xmlns:a16="http://schemas.microsoft.com/office/drawing/2014/main" id="{D7D17A08-595A-D809-3580-E104A60F21F2}"/>
              </a:ext>
            </a:extLst>
          </p:cNvPr>
          <p:cNvSpPr/>
          <p:nvPr/>
        </p:nvSpPr>
        <p:spPr>
          <a:xfrm>
            <a:off x="759279" y="1273629"/>
            <a:ext cx="517587" cy="279384"/>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a:t>
            </a:r>
            <a:r>
              <a:rPr lang="en-CA" b="1" i="0">
                <a:ln w="19050" cap="flat" cmpd="sng">
                  <a:solidFill>
                    <a:schemeClr val="lt1"/>
                  </a:solidFill>
                  <a:prstDash val="solid"/>
                  <a:round/>
                  <a:headEnd type="none" w="sm" len="sm"/>
                  <a:tailEnd type="none" w="sm" len="sm"/>
                </a:ln>
                <a:noFill/>
                <a:latin typeface="Audiowide"/>
              </a:rPr>
              <a:t>1</a:t>
            </a:r>
            <a:endParaRPr b="1" i="0">
              <a:ln w="19050" cap="flat" cmpd="sng">
                <a:solidFill>
                  <a:schemeClr val="lt1"/>
                </a:solidFill>
                <a:prstDash val="solid"/>
                <a:round/>
                <a:headEnd type="none" w="sm" len="sm"/>
                <a:tailEnd type="none" w="sm" len="sm"/>
              </a:ln>
              <a:noFill/>
              <a:latin typeface="Audiowide"/>
            </a:endParaRPr>
          </a:p>
        </p:txBody>
      </p:sp>
      <p:sp>
        <p:nvSpPr>
          <p:cNvPr id="3" name="Google Shape;414;p30">
            <a:extLst>
              <a:ext uri="{FF2B5EF4-FFF2-40B4-BE49-F238E27FC236}">
                <a16:creationId xmlns:a16="http://schemas.microsoft.com/office/drawing/2014/main" id="{389DD42D-E079-0EB8-D0EE-59C6AA47194B}"/>
              </a:ext>
            </a:extLst>
          </p:cNvPr>
          <p:cNvSpPr/>
          <p:nvPr/>
        </p:nvSpPr>
        <p:spPr>
          <a:xfrm>
            <a:off x="4571950" y="2520050"/>
            <a:ext cx="565162" cy="261725"/>
          </a:xfrm>
          <a:prstGeom prst="rect">
            <a:avLst/>
          </a:prstGeom>
        </p:spPr>
        <p:txBody>
          <a:bodyPr>
            <a:prstTxWarp prst="textPlain">
              <a:avLst>
                <a:gd name="adj" fmla="val 48555"/>
              </a:avLst>
            </a:prstTxWarp>
          </a:bodyPr>
          <a:lstStyle/>
          <a:p>
            <a:pPr lvl="0" algn="ctr"/>
            <a:r>
              <a:rPr b="1" i="0">
                <a:ln w="19050" cap="flat" cmpd="sng">
                  <a:solidFill>
                    <a:schemeClr val="lt1"/>
                  </a:solidFill>
                  <a:prstDash val="solid"/>
                  <a:round/>
                  <a:headEnd type="none" w="sm" len="sm"/>
                  <a:tailEnd type="none" w="sm" len="sm"/>
                </a:ln>
                <a:noFill/>
                <a:latin typeface="Audiowide"/>
              </a:rPr>
              <a:t>0</a:t>
            </a:r>
            <a:r>
              <a:rPr lang="en-CA" b="1" i="0">
                <a:ln w="19050" cap="flat" cmpd="sng">
                  <a:solidFill>
                    <a:schemeClr val="lt1"/>
                  </a:solidFill>
                  <a:prstDash val="solid"/>
                  <a:round/>
                  <a:headEnd type="none" w="sm" len="sm"/>
                  <a:tailEnd type="none" w="sm" len="sm"/>
                </a:ln>
                <a:noFill/>
                <a:latin typeface="Audiowide"/>
              </a:rPr>
              <a:t>4</a:t>
            </a:r>
            <a:endParaRPr b="1" i="0">
              <a:ln w="19050" cap="flat" cmpd="sng">
                <a:solidFill>
                  <a:schemeClr val="lt1"/>
                </a:solidFill>
                <a:prstDash val="solid"/>
                <a:round/>
                <a:headEnd type="none" w="sm" len="sm"/>
                <a:tailEnd type="none" w="sm" len="sm"/>
              </a:ln>
              <a:noFill/>
              <a:latin typeface="Audiowide"/>
            </a:endParaRPr>
          </a:p>
        </p:txBody>
      </p:sp>
      <p:sp>
        <p:nvSpPr>
          <p:cNvPr id="4" name="Google Shape;412;p30">
            <a:extLst>
              <a:ext uri="{FF2B5EF4-FFF2-40B4-BE49-F238E27FC236}">
                <a16:creationId xmlns:a16="http://schemas.microsoft.com/office/drawing/2014/main" id="{919B61D6-0553-B082-F3A0-002440CE5FE3}"/>
              </a:ext>
            </a:extLst>
          </p:cNvPr>
          <p:cNvSpPr/>
          <p:nvPr/>
        </p:nvSpPr>
        <p:spPr>
          <a:xfrm>
            <a:off x="724066" y="2540458"/>
            <a:ext cx="565167" cy="252396"/>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a:t>
            </a:r>
            <a:r>
              <a:rPr lang="en-CA" b="1" i="0">
                <a:ln w="19050" cap="flat" cmpd="sng">
                  <a:solidFill>
                    <a:schemeClr val="lt1"/>
                  </a:solidFill>
                  <a:prstDash val="solid"/>
                  <a:round/>
                  <a:headEnd type="none" w="sm" len="sm"/>
                  <a:tailEnd type="none" w="sm" len="sm"/>
                </a:ln>
                <a:noFill/>
                <a:latin typeface="Audiowide"/>
              </a:rPr>
              <a:t>3</a:t>
            </a:r>
            <a:endParaRPr b="1" i="0">
              <a:ln w="19050" cap="flat" cmpd="sng">
                <a:solidFill>
                  <a:schemeClr val="lt1"/>
                </a:solidFill>
                <a:prstDash val="solid"/>
                <a:round/>
                <a:headEnd type="none" w="sm" len="sm"/>
                <a:tailEnd type="none" w="sm" len="sm"/>
              </a:ln>
              <a:noFill/>
              <a:latin typeface="Audiowide"/>
            </a:endParaRPr>
          </a:p>
        </p:txBody>
      </p:sp>
      <p:pic>
        <p:nvPicPr>
          <p:cNvPr id="5" name="2">
            <a:hlinkClick r:id="" action="ppaction://media"/>
            <a:extLst>
              <a:ext uri="{FF2B5EF4-FFF2-40B4-BE49-F238E27FC236}">
                <a16:creationId xmlns:a16="http://schemas.microsoft.com/office/drawing/2014/main" id="{C4A514BC-CCD0-87B5-53C9-396924651E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7864" y="78943"/>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58"/>
        <p:cNvGrpSpPr/>
        <p:nvPr/>
      </p:nvGrpSpPr>
      <p:grpSpPr>
        <a:xfrm>
          <a:off x="0" y="0"/>
          <a:ext cx="0" cy="0"/>
          <a:chOff x="0" y="0"/>
          <a:chExt cx="0" cy="0"/>
        </a:xfrm>
      </p:grpSpPr>
      <p:sp>
        <p:nvSpPr>
          <p:cNvPr id="1259" name="Google Shape;1259;p48"/>
          <p:cNvSpPr txBox="1">
            <a:spLocks noGrp="1"/>
          </p:cNvSpPr>
          <p:nvPr>
            <p:ph type="title"/>
          </p:nvPr>
        </p:nvSpPr>
        <p:spPr>
          <a:xfrm>
            <a:off x="519650" y="8485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Miner</a:t>
            </a:r>
            <a:endParaRPr/>
          </a:p>
        </p:txBody>
      </p:sp>
      <p:sp>
        <p:nvSpPr>
          <p:cNvPr id="1260" name="Google Shape;1260;p48"/>
          <p:cNvSpPr txBox="1">
            <a:spLocks noGrp="1"/>
          </p:cNvSpPr>
          <p:nvPr>
            <p:ph type="subTitle" idx="1"/>
          </p:nvPr>
        </p:nvSpPr>
        <p:spPr>
          <a:xfrm>
            <a:off x="300525" y="794150"/>
            <a:ext cx="5365200" cy="3030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lt1"/>
              </a:buClr>
              <a:buSzPts val="1800"/>
              <a:buChar char="○"/>
            </a:pPr>
            <a:r>
              <a:rPr lang="en" sz="1600"/>
              <a:t>Base of Miner Subsystem</a:t>
            </a:r>
            <a:endParaRPr sz="1600"/>
          </a:p>
          <a:p>
            <a:pPr marL="457200" lvl="0" indent="-342900" algn="l" rtl="0">
              <a:spcBef>
                <a:spcPts val="0"/>
              </a:spcBef>
              <a:spcAft>
                <a:spcPts val="0"/>
              </a:spcAft>
              <a:buClr>
                <a:schemeClr val="lt1"/>
              </a:buClr>
              <a:buSzPts val="1800"/>
              <a:buChar char="○"/>
            </a:pPr>
            <a:r>
              <a:rPr lang="en" sz="1600"/>
              <a:t>Is one of the source filters in the pipe and filter style</a:t>
            </a:r>
            <a:endParaRPr sz="1600"/>
          </a:p>
          <a:p>
            <a:pPr marL="457200" lvl="0" indent="-342900" algn="l" rtl="0">
              <a:spcBef>
                <a:spcPts val="0"/>
              </a:spcBef>
              <a:spcAft>
                <a:spcPts val="0"/>
              </a:spcAft>
              <a:buClr>
                <a:schemeClr val="lt1"/>
              </a:buClr>
              <a:buSzPts val="1800"/>
              <a:buChar char="○"/>
            </a:pPr>
            <a:r>
              <a:rPr lang="en" sz="1600"/>
              <a:t>Corresponds to Block Creation in conceptual architecture</a:t>
            </a:r>
            <a:endParaRPr sz="1600"/>
          </a:p>
          <a:p>
            <a:pPr marL="457200" lvl="0" indent="-342900" algn="l" rtl="0">
              <a:spcBef>
                <a:spcPts val="0"/>
              </a:spcBef>
              <a:spcAft>
                <a:spcPts val="0"/>
              </a:spcAft>
              <a:buClr>
                <a:schemeClr val="lt1"/>
              </a:buClr>
              <a:buSzPts val="1800"/>
              <a:buChar char="○"/>
            </a:pPr>
            <a:r>
              <a:rPr lang="en" sz="1600"/>
              <a:t>Block Solver, Validation, Reward and Transaction Selection all depend on Miner in conceptual architecture</a:t>
            </a:r>
            <a:endParaRPr sz="1600"/>
          </a:p>
          <a:p>
            <a:pPr marL="457200" lvl="0" indent="0" algn="l" rtl="0">
              <a:spcBef>
                <a:spcPts val="0"/>
              </a:spcBef>
              <a:spcAft>
                <a:spcPts val="0"/>
              </a:spcAft>
              <a:buNone/>
            </a:pPr>
            <a:endParaRPr sz="1600"/>
          </a:p>
          <a:p>
            <a:pPr marL="457200" lvl="0" indent="-330200" algn="l" rtl="0">
              <a:spcBef>
                <a:spcPts val="0"/>
              </a:spcBef>
              <a:spcAft>
                <a:spcPts val="0"/>
              </a:spcAft>
              <a:buClr>
                <a:schemeClr val="lt1"/>
              </a:buClr>
              <a:buSzPts val="1600"/>
              <a:buChar char="○"/>
            </a:pPr>
            <a:r>
              <a:rPr lang="en" sz="1600"/>
              <a:t>Reflection analysis:</a:t>
            </a:r>
            <a:endParaRPr sz="1600"/>
          </a:p>
          <a:p>
            <a:pPr marL="914400" lvl="1" indent="-285750" algn="l" rtl="0">
              <a:spcBef>
                <a:spcPts val="0"/>
              </a:spcBef>
              <a:spcAft>
                <a:spcPts val="0"/>
              </a:spcAft>
              <a:buClr>
                <a:schemeClr val="lt1"/>
              </a:buClr>
              <a:buSzPts val="900"/>
              <a:buFont typeface="Arial"/>
              <a:buChar char="◑"/>
            </a:pPr>
            <a:r>
              <a:rPr lang="en" sz="1600"/>
              <a:t>No new dependencies in concrete architecture </a:t>
            </a:r>
            <a:endParaRPr sz="1600"/>
          </a:p>
        </p:txBody>
      </p:sp>
      <p:pic>
        <p:nvPicPr>
          <p:cNvPr id="2" name="Miner">
            <a:hlinkClick r:id="" action="ppaction://media"/>
            <a:extLst>
              <a:ext uri="{FF2B5EF4-FFF2-40B4-BE49-F238E27FC236}">
                <a16:creationId xmlns:a16="http://schemas.microsoft.com/office/drawing/2014/main" id="{2E023862-B1A9-10D7-12B7-41CD298D37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41723" y="83911"/>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49"/>
          <p:cNvSpPr txBox="1">
            <a:spLocks noGrp="1"/>
          </p:cNvSpPr>
          <p:nvPr>
            <p:ph type="title"/>
          </p:nvPr>
        </p:nvSpPr>
        <p:spPr>
          <a:xfrm>
            <a:off x="339750" y="27385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Merkleblock</a:t>
            </a:r>
            <a:endParaRPr/>
          </a:p>
        </p:txBody>
      </p:sp>
      <p:sp>
        <p:nvSpPr>
          <p:cNvPr id="1266" name="Google Shape;1266;p49"/>
          <p:cNvSpPr txBox="1">
            <a:spLocks noGrp="1"/>
          </p:cNvSpPr>
          <p:nvPr>
            <p:ph type="subTitle" idx="1"/>
          </p:nvPr>
        </p:nvSpPr>
        <p:spPr>
          <a:xfrm>
            <a:off x="339750" y="1180750"/>
            <a:ext cx="6525600" cy="3603300"/>
          </a:xfrm>
          <a:prstGeom prst="rect">
            <a:avLst/>
          </a:prstGeom>
        </p:spPr>
        <p:txBody>
          <a:bodyPr spcFirstLastPara="1" wrap="square" lIns="91425" tIns="91425" rIns="91425" bIns="91425" anchor="t" anchorCtr="0">
            <a:noAutofit/>
          </a:bodyPr>
          <a:lstStyle/>
          <a:p>
            <a:pPr marL="228600" lvl="0" indent="-203200" algn="l" rtl="0">
              <a:lnSpc>
                <a:spcPct val="150000"/>
              </a:lnSpc>
              <a:spcBef>
                <a:spcPts val="0"/>
              </a:spcBef>
              <a:spcAft>
                <a:spcPts val="0"/>
              </a:spcAft>
              <a:buClr>
                <a:schemeClr val="lt1"/>
              </a:buClr>
              <a:buSzPts val="1400"/>
              <a:buFont typeface="Red Hat Text"/>
              <a:buChar char="○"/>
            </a:pPr>
            <a:r>
              <a:rPr lang="en" sz="1600"/>
              <a:t>One of the first filters in the subsystem</a:t>
            </a:r>
            <a:endParaRPr sz="1600"/>
          </a:p>
          <a:p>
            <a:pPr marL="228600" lvl="0" indent="-203200" algn="l" rtl="0">
              <a:lnSpc>
                <a:spcPct val="150000"/>
              </a:lnSpc>
              <a:spcBef>
                <a:spcPts val="0"/>
              </a:spcBef>
              <a:spcAft>
                <a:spcPts val="0"/>
              </a:spcAft>
              <a:buClr>
                <a:schemeClr val="lt1"/>
              </a:buClr>
              <a:buSzPts val="1400"/>
              <a:buFont typeface="Red Hat Text"/>
              <a:buChar char="○"/>
            </a:pPr>
            <a:r>
              <a:rPr lang="en" sz="1600"/>
              <a:t>Merkle blocks enable efficient validation of Bitcoin transactions without downloading the entire block </a:t>
            </a:r>
            <a:endParaRPr sz="1600"/>
          </a:p>
          <a:p>
            <a:pPr marL="228600" lvl="0" indent="-215900" algn="l" rtl="0">
              <a:lnSpc>
                <a:spcPct val="150000"/>
              </a:lnSpc>
              <a:spcBef>
                <a:spcPts val="0"/>
              </a:spcBef>
              <a:spcAft>
                <a:spcPts val="0"/>
              </a:spcAft>
              <a:buClr>
                <a:schemeClr val="lt1"/>
              </a:buClr>
              <a:buSzPts val="1600"/>
              <a:buFont typeface="Arial"/>
              <a:buChar char="○"/>
            </a:pPr>
            <a:r>
              <a:rPr lang="en" sz="1600"/>
              <a:t>Corresponds to Block Propagation in conceptual architecture </a:t>
            </a:r>
            <a:endParaRPr sz="1600"/>
          </a:p>
          <a:p>
            <a:pPr marL="228600" lvl="0" indent="-215900" algn="l" rtl="0">
              <a:lnSpc>
                <a:spcPct val="150000"/>
              </a:lnSpc>
              <a:spcBef>
                <a:spcPts val="0"/>
              </a:spcBef>
              <a:spcAft>
                <a:spcPts val="0"/>
              </a:spcAft>
              <a:buClr>
                <a:schemeClr val="lt1"/>
              </a:buClr>
              <a:buSzPts val="1600"/>
              <a:buFont typeface="Arial"/>
              <a:buChar char="○"/>
            </a:pPr>
            <a:r>
              <a:rPr lang="en" sz="1600"/>
              <a:t>Merkle blocks are passed to Block Validation, also known as Consensus.</a:t>
            </a:r>
            <a:endParaRPr sz="1600"/>
          </a:p>
          <a:p>
            <a:pPr marL="228600" lvl="0" indent="-215900" algn="l" rtl="0">
              <a:lnSpc>
                <a:spcPct val="150000"/>
              </a:lnSpc>
              <a:spcBef>
                <a:spcPts val="0"/>
              </a:spcBef>
              <a:spcAft>
                <a:spcPts val="0"/>
              </a:spcAft>
              <a:buClr>
                <a:schemeClr val="lt1"/>
              </a:buClr>
              <a:buSzPts val="1600"/>
              <a:buFont typeface="Arial"/>
              <a:buChar char="○"/>
            </a:pPr>
            <a:r>
              <a:rPr lang="en" sz="1600"/>
              <a:t>Reflection analysis:</a:t>
            </a:r>
            <a:endParaRPr sz="1600"/>
          </a:p>
          <a:p>
            <a:pPr marL="457200" lvl="1" indent="-177800" algn="l" rtl="0">
              <a:lnSpc>
                <a:spcPct val="150000"/>
              </a:lnSpc>
              <a:spcBef>
                <a:spcPts val="0"/>
              </a:spcBef>
              <a:spcAft>
                <a:spcPts val="0"/>
              </a:spcAft>
              <a:buClr>
                <a:schemeClr val="lt1"/>
              </a:buClr>
              <a:buSzPts val="1000"/>
              <a:buFont typeface="Arial"/>
              <a:buChar char="◑"/>
            </a:pPr>
            <a:r>
              <a:rPr lang="en" sz="1600"/>
              <a:t>New outgoing dependency on Storage Engine </a:t>
            </a:r>
            <a:endParaRPr sz="1600"/>
          </a:p>
          <a:p>
            <a:pPr marL="457200" lvl="1" indent="-177800" algn="l" rtl="0">
              <a:lnSpc>
                <a:spcPct val="150000"/>
              </a:lnSpc>
              <a:spcBef>
                <a:spcPts val="0"/>
              </a:spcBef>
              <a:spcAft>
                <a:spcPts val="0"/>
              </a:spcAft>
              <a:buClr>
                <a:schemeClr val="lt1"/>
              </a:buClr>
              <a:buSzPts val="1000"/>
              <a:buFont typeface="Arial"/>
              <a:buChar char="◑"/>
            </a:pPr>
            <a:r>
              <a:rPr lang="en" sz="1600"/>
              <a:t>New incoming dependencies on Wallet and Connection Manager</a:t>
            </a:r>
            <a:endParaRPr sz="1600"/>
          </a:p>
        </p:txBody>
      </p:sp>
      <p:pic>
        <p:nvPicPr>
          <p:cNvPr id="2" name="Merkleblock">
            <a:hlinkClick r:id="" action="ppaction://media"/>
            <a:extLst>
              <a:ext uri="{FF2B5EF4-FFF2-40B4-BE49-F238E27FC236}">
                <a16:creationId xmlns:a16="http://schemas.microsoft.com/office/drawing/2014/main" id="{4AC9573B-D626-1B87-EA53-4620AE9862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8911" y="277812"/>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70"/>
        <p:cNvGrpSpPr/>
        <p:nvPr/>
      </p:nvGrpSpPr>
      <p:grpSpPr>
        <a:xfrm>
          <a:off x="0" y="0"/>
          <a:ext cx="0" cy="0"/>
          <a:chOff x="0" y="0"/>
          <a:chExt cx="0" cy="0"/>
        </a:xfrm>
      </p:grpSpPr>
      <p:sp>
        <p:nvSpPr>
          <p:cNvPr id="1271" name="Google Shape;1271;p50"/>
          <p:cNvSpPr txBox="1">
            <a:spLocks noGrp="1"/>
          </p:cNvSpPr>
          <p:nvPr>
            <p:ph type="title"/>
          </p:nvPr>
        </p:nvSpPr>
        <p:spPr>
          <a:xfrm>
            <a:off x="425625" y="90675"/>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Consensus</a:t>
            </a:r>
            <a:endParaRPr/>
          </a:p>
        </p:txBody>
      </p:sp>
      <p:sp>
        <p:nvSpPr>
          <p:cNvPr id="1272" name="Google Shape;1272;p50"/>
          <p:cNvSpPr txBox="1">
            <a:spLocks noGrp="1"/>
          </p:cNvSpPr>
          <p:nvPr>
            <p:ph type="subTitle" idx="1"/>
          </p:nvPr>
        </p:nvSpPr>
        <p:spPr>
          <a:xfrm>
            <a:off x="303275" y="748700"/>
            <a:ext cx="5404500" cy="37047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1000"/>
              </a:spcBef>
              <a:spcAft>
                <a:spcPts val="0"/>
              </a:spcAft>
              <a:buClr>
                <a:schemeClr val="lt1"/>
              </a:buClr>
              <a:buSzPts val="1600"/>
              <a:buFont typeface="Arial"/>
              <a:buChar char="○"/>
            </a:pPr>
            <a:r>
              <a:rPr lang="en" sz="1600"/>
              <a:t>Implements the consensus mechanism of Bitcoin</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Handles both validation of incoming Merkle blocks and minting of new Bitcoins as rewards for miners</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Corresponds with Block Reward and Block Validation</a:t>
            </a:r>
            <a:endParaRPr sz="1600"/>
          </a:p>
          <a:p>
            <a:pPr marL="457200" lvl="0" indent="-330200" algn="l" rtl="0">
              <a:lnSpc>
                <a:spcPct val="100000"/>
              </a:lnSpc>
              <a:spcBef>
                <a:spcPts val="1000"/>
              </a:spcBef>
              <a:spcAft>
                <a:spcPts val="0"/>
              </a:spcAft>
              <a:buClr>
                <a:schemeClr val="lt1"/>
              </a:buClr>
              <a:buSzPts val="1600"/>
              <a:buFont typeface="Arial"/>
              <a:buChar char="○"/>
            </a:pPr>
            <a:r>
              <a:rPr lang="en" sz="1600"/>
              <a:t>Data from Merkleblock, Policy, and Proof of Work are piped into Consensus</a:t>
            </a:r>
            <a:endParaRPr sz="1600"/>
          </a:p>
          <a:p>
            <a:pPr marL="457200" lvl="0" indent="-330200" algn="l" rtl="0">
              <a:lnSpc>
                <a:spcPct val="100000"/>
              </a:lnSpc>
              <a:spcBef>
                <a:spcPts val="1000"/>
              </a:spcBef>
              <a:spcAft>
                <a:spcPts val="0"/>
              </a:spcAft>
              <a:buClr>
                <a:schemeClr val="lt1"/>
              </a:buClr>
              <a:buSzPts val="1600"/>
              <a:buFont typeface="Arial"/>
              <a:buChar char="○"/>
            </a:pPr>
            <a:r>
              <a:rPr lang="en" sz="1600"/>
              <a:t>Reflection analysis:</a:t>
            </a:r>
            <a:endParaRPr sz="1600"/>
          </a:p>
          <a:p>
            <a:pPr marL="685800" lvl="1" indent="-273050" algn="l" rtl="0">
              <a:lnSpc>
                <a:spcPct val="100000"/>
              </a:lnSpc>
              <a:spcBef>
                <a:spcPts val="1000"/>
              </a:spcBef>
              <a:spcAft>
                <a:spcPts val="0"/>
              </a:spcAft>
              <a:buClr>
                <a:schemeClr val="lt1"/>
              </a:buClr>
              <a:buSzPts val="1600"/>
              <a:buFont typeface="Arial"/>
              <a:buChar char="◑"/>
            </a:pPr>
            <a:r>
              <a:rPr lang="en" sz="1600"/>
              <a:t>New incoming dependency with Policy (Transaction Selection) added </a:t>
            </a:r>
            <a:endParaRPr sz="1600"/>
          </a:p>
        </p:txBody>
      </p:sp>
      <p:pic>
        <p:nvPicPr>
          <p:cNvPr id="2" name="Consensus">
            <a:hlinkClick r:id="" action="ppaction://media"/>
            <a:extLst>
              <a:ext uri="{FF2B5EF4-FFF2-40B4-BE49-F238E27FC236}">
                <a16:creationId xmlns:a16="http://schemas.microsoft.com/office/drawing/2014/main" id="{DB3B8C83-FBF2-9880-4F9C-595A9775C3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29464" y="94116"/>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9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6"/>
        <p:cNvGrpSpPr/>
        <p:nvPr/>
      </p:nvGrpSpPr>
      <p:grpSpPr>
        <a:xfrm>
          <a:off x="0" y="0"/>
          <a:ext cx="0" cy="0"/>
          <a:chOff x="0" y="0"/>
          <a:chExt cx="0" cy="0"/>
        </a:xfrm>
      </p:grpSpPr>
      <p:sp>
        <p:nvSpPr>
          <p:cNvPr id="1277" name="Google Shape;1277;p51"/>
          <p:cNvSpPr txBox="1">
            <a:spLocks noGrp="1"/>
          </p:cNvSpPr>
          <p:nvPr>
            <p:ph type="title"/>
          </p:nvPr>
        </p:nvSpPr>
        <p:spPr>
          <a:xfrm>
            <a:off x="332975" y="50775"/>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Policy</a:t>
            </a:r>
            <a:endParaRPr/>
          </a:p>
        </p:txBody>
      </p:sp>
      <p:sp>
        <p:nvSpPr>
          <p:cNvPr id="1278" name="Google Shape;1278;p51"/>
          <p:cNvSpPr txBox="1">
            <a:spLocks noGrp="1"/>
          </p:cNvSpPr>
          <p:nvPr>
            <p:ph type="subTitle" idx="1"/>
          </p:nvPr>
        </p:nvSpPr>
        <p:spPr>
          <a:xfrm>
            <a:off x="270550" y="768575"/>
            <a:ext cx="5540100" cy="40857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1000"/>
              </a:spcBef>
              <a:spcAft>
                <a:spcPts val="0"/>
              </a:spcAft>
              <a:buClr>
                <a:schemeClr val="lt1"/>
              </a:buClr>
              <a:buSzPts val="1600"/>
              <a:buFont typeface="Arial"/>
              <a:buChar char="○"/>
            </a:pPr>
            <a:r>
              <a:rPr lang="en" sz="1600"/>
              <a:t>Enforces rules and constraints in the mining subsystem of Bitcoin Core</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Equivalent to Transaction Selection in conceptual architecture</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Data from Miner / Block Creation base submodule is piped into Policy</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Reflection analysis:</a:t>
            </a:r>
            <a:endParaRPr sz="1600"/>
          </a:p>
          <a:p>
            <a:pPr marL="628650" lvl="1" indent="-234950" algn="l" rtl="0">
              <a:lnSpc>
                <a:spcPct val="100000"/>
              </a:lnSpc>
              <a:spcBef>
                <a:spcPts val="1000"/>
              </a:spcBef>
              <a:spcAft>
                <a:spcPts val="0"/>
              </a:spcAft>
              <a:buClr>
                <a:schemeClr val="lt1"/>
              </a:buClr>
              <a:buSzPts val="1000"/>
              <a:buFont typeface="Arial"/>
              <a:buChar char="◑"/>
            </a:pPr>
            <a:r>
              <a:rPr lang="en" sz="1600"/>
              <a:t>New dependency between Transaction Selection and Block Validation/Reward</a:t>
            </a:r>
            <a:endParaRPr sz="1600"/>
          </a:p>
        </p:txBody>
      </p:sp>
      <p:pic>
        <p:nvPicPr>
          <p:cNvPr id="2" name="Policy">
            <a:hlinkClick r:id="" action="ppaction://media"/>
            <a:extLst>
              <a:ext uri="{FF2B5EF4-FFF2-40B4-BE49-F238E27FC236}">
                <a16:creationId xmlns:a16="http://schemas.microsoft.com/office/drawing/2014/main" id="{9512B86E-67D9-E75B-272A-95999C55E0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115152" y="134937"/>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8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52"/>
          <p:cNvSpPr txBox="1">
            <a:spLocks noGrp="1"/>
          </p:cNvSpPr>
          <p:nvPr>
            <p:ph type="title"/>
          </p:nvPr>
        </p:nvSpPr>
        <p:spPr>
          <a:xfrm>
            <a:off x="713225" y="30780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Proof of Work</a:t>
            </a:r>
            <a:endParaRPr/>
          </a:p>
        </p:txBody>
      </p:sp>
      <p:sp>
        <p:nvSpPr>
          <p:cNvPr id="1284" name="Google Shape;1284;p52"/>
          <p:cNvSpPr txBox="1">
            <a:spLocks noGrp="1"/>
          </p:cNvSpPr>
          <p:nvPr>
            <p:ph type="subTitle" idx="1"/>
          </p:nvPr>
        </p:nvSpPr>
        <p:spPr>
          <a:xfrm>
            <a:off x="136075" y="1052925"/>
            <a:ext cx="5506200" cy="3526500"/>
          </a:xfrm>
          <a:prstGeom prst="rect">
            <a:avLst/>
          </a:prstGeom>
        </p:spPr>
        <p:txBody>
          <a:bodyPr spcFirstLastPara="1" wrap="square" lIns="91425" tIns="91425" rIns="91425" bIns="91425" anchor="t" anchorCtr="0">
            <a:noAutofit/>
          </a:bodyPr>
          <a:lstStyle/>
          <a:p>
            <a:pPr marL="457200" lvl="0" indent="-330200" algn="l" rtl="0">
              <a:spcBef>
                <a:spcPts val="1000"/>
              </a:spcBef>
              <a:spcAft>
                <a:spcPts val="0"/>
              </a:spcAft>
              <a:buClr>
                <a:schemeClr val="lt1"/>
              </a:buClr>
              <a:buSzPts val="1600"/>
              <a:buFont typeface="Arial"/>
              <a:buChar char="○"/>
            </a:pPr>
            <a:r>
              <a:rPr lang="en" sz="1600"/>
              <a:t>Enforces rules and constraints of mininge</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Implements the Proof of Work algorithm in Bitcoin</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Verifies if block hashes meet the proof-of-work requirement</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Receives data from Miner and pipes its output to Consensu</a:t>
            </a:r>
            <a:endParaRPr sz="1600"/>
          </a:p>
          <a:p>
            <a:pPr marL="457200" lvl="0" indent="-330200" algn="l" rtl="0">
              <a:lnSpc>
                <a:spcPct val="100000"/>
              </a:lnSpc>
              <a:spcBef>
                <a:spcPts val="1200"/>
              </a:spcBef>
              <a:spcAft>
                <a:spcPts val="0"/>
              </a:spcAft>
              <a:buClr>
                <a:schemeClr val="lt1"/>
              </a:buClr>
              <a:buSzPts val="1600"/>
              <a:buFont typeface="Arial"/>
              <a:buChar char="○"/>
            </a:pPr>
            <a:r>
              <a:rPr lang="en" sz="1600"/>
              <a:t>Reflection analysis:</a:t>
            </a:r>
            <a:endParaRPr sz="1600"/>
          </a:p>
          <a:p>
            <a:pPr marL="914400" lvl="1" indent="-304800" algn="l" rtl="0">
              <a:lnSpc>
                <a:spcPct val="150000"/>
              </a:lnSpc>
              <a:spcBef>
                <a:spcPts val="1200"/>
              </a:spcBef>
              <a:spcAft>
                <a:spcPts val="0"/>
              </a:spcAft>
              <a:buClr>
                <a:schemeClr val="lt1"/>
              </a:buClr>
              <a:buSzPts val="1200"/>
              <a:buFont typeface="Red Hat Text"/>
              <a:buChar char="◑"/>
            </a:pPr>
            <a:r>
              <a:rPr lang="en" sz="1600"/>
              <a:t>New dependency on Consensus (Block Validation/Reward)</a:t>
            </a:r>
            <a:endParaRPr sz="1600"/>
          </a:p>
        </p:txBody>
      </p:sp>
      <p:pic>
        <p:nvPicPr>
          <p:cNvPr id="2" name="Proof of Work">
            <a:hlinkClick r:id="" action="ppaction://media"/>
            <a:extLst>
              <a:ext uri="{FF2B5EF4-FFF2-40B4-BE49-F238E27FC236}">
                <a16:creationId xmlns:a16="http://schemas.microsoft.com/office/drawing/2014/main" id="{7C8DC2EA-8A90-5838-1A23-3EB318C14C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27411" y="206375"/>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89" name="Google Shape;1289;p5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Bitcoin Transaction</a:t>
            </a:r>
            <a:endParaRPr/>
          </a:p>
        </p:txBody>
      </p:sp>
      <p:sp>
        <p:nvSpPr>
          <p:cNvPr id="1290" name="Google Shape;1290;p53"/>
          <p:cNvSpPr txBox="1">
            <a:spLocks noGrp="1"/>
          </p:cNvSpPr>
          <p:nvPr>
            <p:ph type="title" idx="2"/>
          </p:nvPr>
        </p:nvSpPr>
        <p:spPr>
          <a:xfrm>
            <a:off x="4572000" y="707800"/>
            <a:ext cx="3858900" cy="7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Case 1</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pic>
        <p:nvPicPr>
          <p:cNvPr id="1296" name="Google Shape;1296;p54"/>
          <p:cNvPicPr preferRelativeResize="0"/>
          <p:nvPr/>
        </p:nvPicPr>
        <p:blipFill>
          <a:blip r:embed="rId5">
            <a:alphaModFix/>
          </a:blip>
          <a:stretch>
            <a:fillRect/>
          </a:stretch>
        </p:blipFill>
        <p:spPr>
          <a:xfrm>
            <a:off x="1843791" y="0"/>
            <a:ext cx="5456421" cy="5143500"/>
          </a:xfrm>
          <a:prstGeom prst="rect">
            <a:avLst/>
          </a:prstGeom>
          <a:noFill/>
          <a:ln>
            <a:noFill/>
          </a:ln>
        </p:spPr>
      </p:pic>
      <p:pic>
        <p:nvPicPr>
          <p:cNvPr id="2" name="Use Case 1">
            <a:hlinkClick r:id="" action="ppaction://media"/>
            <a:extLst>
              <a:ext uri="{FF2B5EF4-FFF2-40B4-BE49-F238E27FC236}">
                <a16:creationId xmlns:a16="http://schemas.microsoft.com/office/drawing/2014/main" id="{4159DCE1-8AAB-0354-C08F-5964E7F649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22741" y="461509"/>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55"/>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Bitcoin Mining</a:t>
            </a:r>
            <a:endParaRPr/>
          </a:p>
        </p:txBody>
      </p:sp>
      <p:sp>
        <p:nvSpPr>
          <p:cNvPr id="1302" name="Google Shape;1302;p55"/>
          <p:cNvSpPr txBox="1">
            <a:spLocks noGrp="1"/>
          </p:cNvSpPr>
          <p:nvPr>
            <p:ph type="title" idx="2"/>
          </p:nvPr>
        </p:nvSpPr>
        <p:spPr>
          <a:xfrm>
            <a:off x="4572000" y="707800"/>
            <a:ext cx="4206900" cy="7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Case 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pic>
        <p:nvPicPr>
          <p:cNvPr id="1308" name="Google Shape;1308;p56" descr="Inserting image..."/>
          <p:cNvPicPr preferRelativeResize="0"/>
          <p:nvPr/>
        </p:nvPicPr>
        <p:blipFill>
          <a:blip r:embed="rId5">
            <a:alphaModFix/>
          </a:blip>
          <a:stretch>
            <a:fillRect/>
          </a:stretch>
        </p:blipFill>
        <p:spPr>
          <a:xfrm>
            <a:off x="1558025" y="0"/>
            <a:ext cx="6027954" cy="5143500"/>
          </a:xfrm>
          <a:prstGeom prst="rect">
            <a:avLst/>
          </a:prstGeom>
          <a:noFill/>
          <a:ln>
            <a:noFill/>
          </a:ln>
        </p:spPr>
      </p:pic>
      <p:pic>
        <p:nvPicPr>
          <p:cNvPr id="2" name="Use Case2">
            <a:hlinkClick r:id="" action="ppaction://media"/>
            <a:extLst>
              <a:ext uri="{FF2B5EF4-FFF2-40B4-BE49-F238E27FC236}">
                <a16:creationId xmlns:a16="http://schemas.microsoft.com/office/drawing/2014/main" id="{1F0F2733-C82F-2D01-1302-FB4D781648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0277" y="420687"/>
            <a:ext cx="730250" cy="73025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304"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12"/>
        <p:cNvGrpSpPr/>
        <p:nvPr/>
      </p:nvGrpSpPr>
      <p:grpSpPr>
        <a:xfrm>
          <a:off x="0" y="0"/>
          <a:ext cx="0" cy="0"/>
          <a:chOff x="0" y="0"/>
          <a:chExt cx="0" cy="0"/>
        </a:xfrm>
      </p:grpSpPr>
      <p:sp>
        <p:nvSpPr>
          <p:cNvPr id="1313" name="Google Shape;1313;p57"/>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Complexity</a:t>
            </a:r>
            <a:endParaRPr/>
          </a:p>
        </p:txBody>
      </p:sp>
      <p:sp>
        <p:nvSpPr>
          <p:cNvPr id="1314" name="Google Shape;1314;p57"/>
          <p:cNvSpPr txBox="1">
            <a:spLocks noGrp="1"/>
          </p:cNvSpPr>
          <p:nvPr>
            <p:ph type="subTitle" idx="1"/>
          </p:nvPr>
        </p:nvSpPr>
        <p:spPr>
          <a:xfrm>
            <a:off x="770575" y="183012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Complex &amp; intertwined components</a:t>
            </a:r>
            <a:endParaRPr/>
          </a:p>
          <a:p>
            <a:pPr marL="457200" lvl="0" indent="-317500" algn="l" rtl="0">
              <a:spcBef>
                <a:spcPts val="0"/>
              </a:spcBef>
              <a:spcAft>
                <a:spcPts val="0"/>
              </a:spcAft>
              <a:buClr>
                <a:schemeClr val="lt1"/>
              </a:buClr>
              <a:buSzPts val="1400"/>
              <a:buChar char="○"/>
            </a:pPr>
            <a:r>
              <a:rPr lang="en"/>
              <a:t>Lack of familiarity with Understand</a:t>
            </a:r>
            <a:endParaRPr/>
          </a:p>
          <a:p>
            <a:pPr marL="457200" lvl="0" indent="-317500" algn="l" rtl="0">
              <a:spcBef>
                <a:spcPts val="0"/>
              </a:spcBef>
              <a:spcAft>
                <a:spcPts val="0"/>
              </a:spcAft>
              <a:buClr>
                <a:schemeClr val="lt1"/>
              </a:buClr>
              <a:buSzPts val="1400"/>
              <a:buChar char="○"/>
            </a:pPr>
            <a:r>
              <a:rPr lang="en"/>
              <a:t>Cross-referenced material</a:t>
            </a:r>
            <a:endParaRPr/>
          </a:p>
        </p:txBody>
      </p:sp>
      <p:sp>
        <p:nvSpPr>
          <p:cNvPr id="1315" name="Google Shape;1315;p57"/>
          <p:cNvSpPr txBox="1">
            <a:spLocks noGrp="1"/>
          </p:cNvSpPr>
          <p:nvPr>
            <p:ph type="title" idx="2"/>
          </p:nvPr>
        </p:nvSpPr>
        <p:spPr>
          <a:xfrm>
            <a:off x="523235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Modular Approach</a:t>
            </a:r>
            <a:endParaRPr/>
          </a:p>
        </p:txBody>
      </p:sp>
      <p:sp>
        <p:nvSpPr>
          <p:cNvPr id="1316" name="Google Shape;1316;p57"/>
          <p:cNvSpPr txBox="1">
            <a:spLocks noGrp="1"/>
          </p:cNvSpPr>
          <p:nvPr>
            <p:ph type="subTitle" idx="3"/>
          </p:nvPr>
        </p:nvSpPr>
        <p:spPr>
          <a:xfrm>
            <a:off x="4782875" y="1830125"/>
            <a:ext cx="37302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Separation of concerns</a:t>
            </a:r>
            <a:endParaRPr/>
          </a:p>
          <a:p>
            <a:pPr marL="457200" lvl="0" indent="-317500" algn="l" rtl="0">
              <a:spcBef>
                <a:spcPts val="0"/>
              </a:spcBef>
              <a:spcAft>
                <a:spcPts val="0"/>
              </a:spcAft>
              <a:buClr>
                <a:schemeClr val="lt1"/>
              </a:buClr>
              <a:buSzPts val="1400"/>
              <a:buChar char="○"/>
            </a:pPr>
            <a:r>
              <a:rPr lang="en"/>
              <a:t>Allow change to specific sub-systems</a:t>
            </a:r>
            <a:endParaRPr/>
          </a:p>
          <a:p>
            <a:pPr marL="457200" lvl="0" indent="-317500" algn="l" rtl="0">
              <a:spcBef>
                <a:spcPts val="0"/>
              </a:spcBef>
              <a:spcAft>
                <a:spcPts val="0"/>
              </a:spcAft>
              <a:buClr>
                <a:schemeClr val="lt1"/>
              </a:buClr>
              <a:buSzPts val="1400"/>
              <a:buChar char="○"/>
            </a:pPr>
            <a:r>
              <a:rPr lang="en"/>
              <a:t>Lessen impact to overall architecture</a:t>
            </a:r>
            <a:endParaRPr/>
          </a:p>
        </p:txBody>
      </p:sp>
      <p:sp>
        <p:nvSpPr>
          <p:cNvPr id="1317" name="Google Shape;1317;p57"/>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Documentation</a:t>
            </a:r>
            <a:endParaRPr/>
          </a:p>
        </p:txBody>
      </p:sp>
      <p:sp>
        <p:nvSpPr>
          <p:cNvPr id="1318" name="Google Shape;1318;p57"/>
          <p:cNvSpPr txBox="1">
            <a:spLocks noGrp="1"/>
          </p:cNvSpPr>
          <p:nvPr>
            <p:ph type="subTitle" idx="5"/>
          </p:nvPr>
        </p:nvSpPr>
        <p:spPr>
          <a:xfrm>
            <a:off x="770825" y="345087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Lack of clear documentation</a:t>
            </a:r>
            <a:endParaRPr/>
          </a:p>
          <a:p>
            <a:pPr marL="457200" lvl="0" indent="-317500" algn="l" rtl="0">
              <a:spcBef>
                <a:spcPts val="0"/>
              </a:spcBef>
              <a:spcAft>
                <a:spcPts val="0"/>
              </a:spcAft>
              <a:buClr>
                <a:schemeClr val="lt1"/>
              </a:buClr>
              <a:buSzPts val="1400"/>
              <a:buChar char="○"/>
            </a:pPr>
            <a:r>
              <a:rPr lang="en"/>
              <a:t>Identify module and file purposes</a:t>
            </a:r>
            <a:endParaRPr/>
          </a:p>
          <a:p>
            <a:pPr marL="457200" lvl="0" indent="-317500" algn="l" rtl="0">
              <a:spcBef>
                <a:spcPts val="0"/>
              </a:spcBef>
              <a:spcAft>
                <a:spcPts val="0"/>
              </a:spcAft>
              <a:buClr>
                <a:schemeClr val="lt1"/>
              </a:buClr>
              <a:buSzPts val="1400"/>
              <a:buChar char="○"/>
            </a:pPr>
            <a:r>
              <a:rPr lang="en"/>
              <a:t>Significant amount of “Trial &amp; Error”</a:t>
            </a:r>
            <a:endParaRPr/>
          </a:p>
        </p:txBody>
      </p:sp>
      <p:sp>
        <p:nvSpPr>
          <p:cNvPr id="1319" name="Google Shape;1319;p57"/>
          <p:cNvSpPr txBox="1">
            <a:spLocks noGrp="1"/>
          </p:cNvSpPr>
          <p:nvPr>
            <p:ph type="title" idx="6"/>
          </p:nvPr>
        </p:nvSpPr>
        <p:spPr>
          <a:xfrm>
            <a:off x="523235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Testing &amp; Validating</a:t>
            </a:r>
            <a:endParaRPr/>
          </a:p>
        </p:txBody>
      </p:sp>
      <p:sp>
        <p:nvSpPr>
          <p:cNvPr id="1320" name="Google Shape;1320;p57"/>
          <p:cNvSpPr txBox="1">
            <a:spLocks noGrp="1"/>
          </p:cNvSpPr>
          <p:nvPr>
            <p:ph type="subTitle" idx="7"/>
          </p:nvPr>
        </p:nvSpPr>
        <p:spPr>
          <a:xfrm>
            <a:off x="4782950" y="3450875"/>
            <a:ext cx="37302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First try → Nice try 😭</a:t>
            </a:r>
            <a:endParaRPr/>
          </a:p>
          <a:p>
            <a:pPr marL="457200" lvl="0" indent="-317500" algn="l" rtl="0">
              <a:spcBef>
                <a:spcPts val="0"/>
              </a:spcBef>
              <a:spcAft>
                <a:spcPts val="0"/>
              </a:spcAft>
              <a:buClr>
                <a:schemeClr val="lt1"/>
              </a:buClr>
              <a:buSzPts val="1400"/>
              <a:buChar char="○"/>
            </a:pPr>
            <a:r>
              <a:rPr lang="en"/>
              <a:t>Regular meetings</a:t>
            </a:r>
            <a:endParaRPr/>
          </a:p>
          <a:p>
            <a:pPr marL="457200" lvl="0" indent="-317500" algn="l" rtl="0">
              <a:spcBef>
                <a:spcPts val="0"/>
              </a:spcBef>
              <a:spcAft>
                <a:spcPts val="0"/>
              </a:spcAft>
              <a:buClr>
                <a:schemeClr val="lt1"/>
              </a:buClr>
              <a:buSzPts val="1400"/>
              <a:buChar char="○"/>
            </a:pPr>
            <a:r>
              <a:rPr lang="en"/>
              <a:t>Persistence, resilience, accuracy</a:t>
            </a:r>
            <a:endParaRPr/>
          </a:p>
        </p:txBody>
      </p:sp>
      <p:sp>
        <p:nvSpPr>
          <p:cNvPr id="1321" name="Google Shape;1321;p57"/>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Limitations </a:t>
            </a:r>
            <a:endParaRPr/>
          </a:p>
          <a:p>
            <a:pPr marL="0" lvl="0" indent="0" algn="l" rtl="0">
              <a:spcBef>
                <a:spcPts val="0"/>
              </a:spcBef>
              <a:spcAft>
                <a:spcPts val="0"/>
              </a:spcAft>
              <a:buNone/>
            </a:pPr>
            <a:r>
              <a:rPr lang="en"/>
              <a:t>&amp; Lessons Learned</a:t>
            </a:r>
            <a:endParaRPr/>
          </a:p>
        </p:txBody>
      </p:sp>
      <p:sp>
        <p:nvSpPr>
          <p:cNvPr id="1322" name="Google Shape;1322;p57"/>
          <p:cNvSpPr/>
          <p:nvPr/>
        </p:nvSpPr>
        <p:spPr>
          <a:xfrm>
            <a:off x="565450" y="1554150"/>
            <a:ext cx="49522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L1</a:t>
            </a:r>
          </a:p>
        </p:txBody>
      </p:sp>
      <p:sp>
        <p:nvSpPr>
          <p:cNvPr id="1323" name="Google Shape;1323;p57"/>
          <p:cNvSpPr/>
          <p:nvPr/>
        </p:nvSpPr>
        <p:spPr>
          <a:xfrm>
            <a:off x="4591353" y="1554150"/>
            <a:ext cx="511407"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LL1</a:t>
            </a:r>
          </a:p>
        </p:txBody>
      </p:sp>
      <p:sp>
        <p:nvSpPr>
          <p:cNvPr id="1324" name="Google Shape;1324;p57"/>
          <p:cNvSpPr/>
          <p:nvPr/>
        </p:nvSpPr>
        <p:spPr>
          <a:xfrm>
            <a:off x="565450" y="3174900"/>
            <a:ext cx="567894"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L2</a:t>
            </a:r>
          </a:p>
        </p:txBody>
      </p:sp>
      <p:sp>
        <p:nvSpPr>
          <p:cNvPr id="1325" name="Google Shape;1325;p57"/>
          <p:cNvSpPr/>
          <p:nvPr/>
        </p:nvSpPr>
        <p:spPr>
          <a:xfrm>
            <a:off x="4591203" y="3174900"/>
            <a:ext cx="64113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LL2</a:t>
            </a:r>
          </a:p>
        </p:txBody>
      </p:sp>
      <p:grpSp>
        <p:nvGrpSpPr>
          <p:cNvPr id="1326" name="Google Shape;1326;p57"/>
          <p:cNvGrpSpPr/>
          <p:nvPr/>
        </p:nvGrpSpPr>
        <p:grpSpPr>
          <a:xfrm>
            <a:off x="7080982" y="-471150"/>
            <a:ext cx="1537099" cy="1691580"/>
            <a:chOff x="1430525" y="238150"/>
            <a:chExt cx="4755875" cy="5233850"/>
          </a:xfrm>
        </p:grpSpPr>
        <p:sp>
          <p:nvSpPr>
            <p:cNvPr id="1327" name="Google Shape;1327;p57"/>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29" name="Google Shape;1329;p57"/>
          <p:cNvCxnSpPr/>
          <p:nvPr/>
        </p:nvCxnSpPr>
        <p:spPr>
          <a:xfrm>
            <a:off x="5933350" y="6764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pic>
        <p:nvPicPr>
          <p:cNvPr id="2" name="Limitations &amp; Lessons">
            <a:hlinkClick r:id="" action="ppaction://media"/>
            <a:extLst>
              <a:ext uri="{FF2B5EF4-FFF2-40B4-BE49-F238E27FC236}">
                <a16:creationId xmlns:a16="http://schemas.microsoft.com/office/drawing/2014/main" id="{E0A0D362-5DAE-608A-41BD-D39C757828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2884" y="175759"/>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1"/>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425" name="Google Shape;425;p31"/>
          <p:cNvSpPr txBox="1"/>
          <p:nvPr/>
        </p:nvSpPr>
        <p:spPr>
          <a:xfrm>
            <a:off x="439350" y="1375650"/>
            <a:ext cx="8265300" cy="26922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1200"/>
              </a:spcBef>
              <a:spcAft>
                <a:spcPts val="0"/>
              </a:spcAft>
              <a:buClr>
                <a:srgbClr val="FADD5C"/>
              </a:buClr>
              <a:buSzPts val="1800"/>
              <a:buFont typeface="Red Hat Text"/>
              <a:buChar char="○"/>
            </a:pPr>
            <a:r>
              <a:rPr lang="en" sz="1800">
                <a:solidFill>
                  <a:schemeClr val="dk1"/>
                </a:solidFill>
                <a:latin typeface="Red Hat Text"/>
                <a:ea typeface="Red Hat Text"/>
                <a:cs typeface="Red Hat Text"/>
                <a:sym typeface="Red Hat Text"/>
              </a:rPr>
              <a:t>Perform Reflexion Analysis to evaluate the actual system &amp; our conceptual architecture</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0"/>
              </a:spcBef>
              <a:spcAft>
                <a:spcPts val="0"/>
              </a:spcAft>
              <a:buClr>
                <a:srgbClr val="FADD5C"/>
              </a:buClr>
              <a:buSzPts val="1800"/>
              <a:buFont typeface="Red Hat Text"/>
              <a:buChar char="○"/>
            </a:pPr>
            <a:r>
              <a:rPr lang="en" sz="1800">
                <a:solidFill>
                  <a:schemeClr val="dk1"/>
                </a:solidFill>
                <a:latin typeface="Red Hat Text"/>
                <a:ea typeface="Red Hat Text"/>
                <a:cs typeface="Red Hat Text"/>
                <a:sym typeface="Red Hat Text"/>
              </a:rPr>
              <a:t>Inspect the low-level functioning of Mining to get a deeper understanding of its operation</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8 main components: - Mining, Wallet, Validation Engine, Storage Engine, Mempool, Connection Manager, App, Util</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Layered architecture for nodes, with each individual node connected in a peer-to-peer fashion </a:t>
            </a:r>
            <a:endParaRPr sz="1800">
              <a:solidFill>
                <a:schemeClr val="dk1"/>
              </a:solidFill>
              <a:latin typeface="Red Hat Text"/>
              <a:ea typeface="Red Hat Text"/>
              <a:cs typeface="Red Hat Text"/>
              <a:sym typeface="Red Hat Text"/>
            </a:endParaRPr>
          </a:p>
        </p:txBody>
      </p:sp>
      <p:pic>
        <p:nvPicPr>
          <p:cNvPr id="2" name="3">
            <a:hlinkClick r:id="" action="ppaction://media"/>
            <a:extLst>
              <a:ext uri="{FF2B5EF4-FFF2-40B4-BE49-F238E27FC236}">
                <a16:creationId xmlns:a16="http://schemas.microsoft.com/office/drawing/2014/main" id="{626CD01A-1FC6-E259-04FB-C04A25B92A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879" y="66221"/>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3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33"/>
        <p:cNvGrpSpPr/>
        <p:nvPr/>
      </p:nvGrpSpPr>
      <p:grpSpPr>
        <a:xfrm>
          <a:off x="0" y="0"/>
          <a:ext cx="0" cy="0"/>
          <a:chOff x="0" y="0"/>
          <a:chExt cx="0" cy="0"/>
        </a:xfrm>
      </p:grpSpPr>
      <p:sp>
        <p:nvSpPr>
          <p:cNvPr id="1334" name="Google Shape;1334;p58"/>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grpSp>
        <p:nvGrpSpPr>
          <p:cNvPr id="1335" name="Google Shape;1335;p58"/>
          <p:cNvGrpSpPr/>
          <p:nvPr/>
        </p:nvGrpSpPr>
        <p:grpSpPr>
          <a:xfrm flipH="1">
            <a:off x="7405773" y="43115"/>
            <a:ext cx="1512218" cy="1356435"/>
            <a:chOff x="220675" y="1143125"/>
            <a:chExt cx="3908550" cy="3505000"/>
          </a:xfrm>
        </p:grpSpPr>
        <p:sp>
          <p:nvSpPr>
            <p:cNvPr id="1336" name="Google Shape;1336;p5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 name="Google Shape;1346;p58"/>
          <p:cNvSpPr txBox="1"/>
          <p:nvPr/>
        </p:nvSpPr>
        <p:spPr>
          <a:xfrm>
            <a:off x="713225" y="1094100"/>
            <a:ext cx="5445900" cy="32463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1000"/>
              </a:spcBef>
              <a:spcAft>
                <a:spcPts val="0"/>
              </a:spcAft>
              <a:buClr>
                <a:schemeClr val="lt1"/>
              </a:buClr>
              <a:buSzPts val="1400"/>
              <a:buChar char="○"/>
            </a:pPr>
            <a:r>
              <a:rPr lang="en">
                <a:solidFill>
                  <a:schemeClr val="dk1"/>
                </a:solidFill>
                <a:latin typeface="Red Hat Text"/>
                <a:ea typeface="Red Hat Text"/>
                <a:cs typeface="Red Hat Text"/>
                <a:sym typeface="Red Hat Text"/>
              </a:rPr>
              <a:t>Made use of Online resources, Bitcoin Repository, and Understand software</a:t>
            </a:r>
            <a:endParaRPr>
              <a:solidFill>
                <a:schemeClr val="dk1"/>
              </a:solidFill>
              <a:latin typeface="Red Hat Text"/>
              <a:ea typeface="Red Hat Text"/>
              <a:cs typeface="Red Hat Text"/>
              <a:sym typeface="Red Hat Text"/>
            </a:endParaRPr>
          </a:p>
          <a:p>
            <a:pPr marL="457200" lvl="0" indent="-317500" algn="l" rtl="0">
              <a:lnSpc>
                <a:spcPct val="115000"/>
              </a:lnSpc>
              <a:spcBef>
                <a:spcPts val="1200"/>
              </a:spcBef>
              <a:spcAft>
                <a:spcPts val="0"/>
              </a:spcAft>
              <a:buClr>
                <a:schemeClr val="dk1"/>
              </a:buClr>
              <a:buSzPts val="1400"/>
              <a:buFont typeface="Red Hat Text"/>
              <a:buChar char="○"/>
            </a:pPr>
            <a:r>
              <a:rPr lang="en">
                <a:solidFill>
                  <a:schemeClr val="dk1"/>
                </a:solidFill>
                <a:latin typeface="Red Hat Text"/>
                <a:ea typeface="Red Hat Text"/>
                <a:cs typeface="Red Hat Text"/>
                <a:sym typeface="Red Hat Text"/>
              </a:rPr>
              <a:t>High-level analyses of eight subsystems and delved deeper into the Mining subsystem’s low-level architecture</a:t>
            </a:r>
            <a:endParaRPr>
              <a:solidFill>
                <a:schemeClr val="dk1"/>
              </a:solidFill>
              <a:latin typeface="Red Hat Text"/>
              <a:ea typeface="Red Hat Text"/>
              <a:cs typeface="Red Hat Text"/>
              <a:sym typeface="Red Hat Text"/>
            </a:endParaRPr>
          </a:p>
          <a:p>
            <a:pPr marL="457200" lvl="0" indent="-317500" algn="l" rtl="0">
              <a:lnSpc>
                <a:spcPct val="115000"/>
              </a:lnSpc>
              <a:spcBef>
                <a:spcPts val="1200"/>
              </a:spcBef>
              <a:spcAft>
                <a:spcPts val="0"/>
              </a:spcAft>
              <a:buClr>
                <a:schemeClr val="dk1"/>
              </a:buClr>
              <a:buSzPts val="1400"/>
              <a:buFont typeface="Red Hat Text"/>
              <a:buChar char="○"/>
            </a:pPr>
            <a:r>
              <a:rPr lang="en">
                <a:solidFill>
                  <a:schemeClr val="dk1"/>
                </a:solidFill>
                <a:latin typeface="Red Hat Text"/>
                <a:ea typeface="Red Hat Text"/>
                <a:cs typeface="Red Hat Text"/>
                <a:sym typeface="Red Hat Text"/>
              </a:rPr>
              <a:t>The architecture is consistent with our previous report, being a pipe-and-filter architecture, but with notable divergences</a:t>
            </a:r>
            <a:endParaRPr>
              <a:solidFill>
                <a:schemeClr val="dk1"/>
              </a:solidFill>
              <a:latin typeface="Red Hat Text"/>
              <a:ea typeface="Red Hat Text"/>
              <a:cs typeface="Red Hat Text"/>
              <a:sym typeface="Red Hat Text"/>
            </a:endParaRPr>
          </a:p>
          <a:p>
            <a:pPr marL="457200" lvl="0" indent="-317500" algn="l" rtl="0">
              <a:lnSpc>
                <a:spcPct val="115000"/>
              </a:lnSpc>
              <a:spcBef>
                <a:spcPts val="1200"/>
              </a:spcBef>
              <a:spcAft>
                <a:spcPts val="0"/>
              </a:spcAft>
              <a:buClr>
                <a:schemeClr val="dk1"/>
              </a:buClr>
              <a:buSzPts val="1400"/>
              <a:buFont typeface="Red Hat Text"/>
              <a:buChar char="○"/>
            </a:pPr>
            <a:r>
              <a:rPr lang="en">
                <a:solidFill>
                  <a:schemeClr val="dk1"/>
                </a:solidFill>
                <a:latin typeface="Red Hat Text"/>
                <a:ea typeface="Red Hat Text"/>
                <a:cs typeface="Red Hat Text"/>
                <a:sym typeface="Red Hat Text"/>
              </a:rPr>
              <a:t>Limitations &amp; Lessons, Use cases illustrated with Sequence diagrams</a:t>
            </a:r>
            <a:endParaRPr>
              <a:solidFill>
                <a:schemeClr val="dk1"/>
              </a:solidFill>
              <a:latin typeface="Red Hat Text"/>
              <a:ea typeface="Red Hat Text"/>
              <a:cs typeface="Red Hat Text"/>
              <a:sym typeface="Red Hat Text"/>
            </a:endParaRPr>
          </a:p>
          <a:p>
            <a:pPr marL="457200" lvl="0" indent="-317500" algn="l" rtl="0">
              <a:lnSpc>
                <a:spcPct val="115000"/>
              </a:lnSpc>
              <a:spcBef>
                <a:spcPts val="1200"/>
              </a:spcBef>
              <a:spcAft>
                <a:spcPts val="1200"/>
              </a:spcAft>
              <a:buClr>
                <a:schemeClr val="dk1"/>
              </a:buClr>
              <a:buSzPts val="1400"/>
              <a:buFont typeface="Red Hat Text"/>
              <a:buChar char="○"/>
            </a:pPr>
            <a:r>
              <a:rPr lang="en">
                <a:solidFill>
                  <a:schemeClr val="dk1"/>
                </a:solidFill>
                <a:latin typeface="Red Hat Text"/>
                <a:ea typeface="Red Hat Text"/>
                <a:cs typeface="Red Hat Text"/>
                <a:sym typeface="Red Hat Text"/>
              </a:rPr>
              <a:t>Extremely helpful to fully understand Bitcoin Core’s concrete architecture</a:t>
            </a:r>
            <a:endParaRPr>
              <a:solidFill>
                <a:schemeClr val="dk1"/>
              </a:solidFill>
              <a:latin typeface="Red Hat Text"/>
              <a:ea typeface="Red Hat Text"/>
              <a:cs typeface="Red Hat Text"/>
              <a:sym typeface="Red Hat Text"/>
            </a:endParaRPr>
          </a:p>
        </p:txBody>
      </p:sp>
      <p:pic>
        <p:nvPicPr>
          <p:cNvPr id="2" name="Conclu">
            <a:hlinkClick r:id="" action="ppaction://media"/>
            <a:extLst>
              <a:ext uri="{FF2B5EF4-FFF2-40B4-BE49-F238E27FC236}">
                <a16:creationId xmlns:a16="http://schemas.microsoft.com/office/drawing/2014/main" id="{C5FB400A-9273-9254-F13E-96F4A5302A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31518" y="359455"/>
            <a:ext cx="730250" cy="7302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8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Derivation Process</a:t>
            </a:r>
            <a:endParaRPr/>
          </a:p>
        </p:txBody>
      </p:sp>
      <p:sp>
        <p:nvSpPr>
          <p:cNvPr id="431" name="Google Shape;431;p32"/>
          <p:cNvSpPr/>
          <p:nvPr/>
        </p:nvSpPr>
        <p:spPr>
          <a:xfrm>
            <a:off x="820847" y="1711075"/>
            <a:ext cx="468976"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432" name="Google Shape;432;p32"/>
          <p:cNvSpPr txBox="1"/>
          <p:nvPr/>
        </p:nvSpPr>
        <p:spPr>
          <a:xfrm>
            <a:off x="713225"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Create</a:t>
            </a:r>
            <a:endParaRPr sz="2200" b="1">
              <a:solidFill>
                <a:schemeClr val="dk1"/>
              </a:solidFill>
              <a:latin typeface="Audiowide"/>
              <a:ea typeface="Audiowide"/>
              <a:cs typeface="Audiowide"/>
              <a:sym typeface="Audiowide"/>
            </a:endParaRPr>
          </a:p>
        </p:txBody>
      </p:sp>
      <p:sp>
        <p:nvSpPr>
          <p:cNvPr id="433" name="Google Shape;433;p32"/>
          <p:cNvSpPr txBox="1"/>
          <p:nvPr/>
        </p:nvSpPr>
        <p:spPr>
          <a:xfrm>
            <a:off x="603150" y="3389800"/>
            <a:ext cx="20394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Assign all the files and make first draft of Concrete Architecture</a:t>
            </a:r>
            <a:endParaRPr>
              <a:solidFill>
                <a:schemeClr val="dk1"/>
              </a:solidFill>
              <a:latin typeface="Red Hat Text"/>
              <a:ea typeface="Red Hat Text"/>
              <a:cs typeface="Red Hat Text"/>
              <a:sym typeface="Red Hat Text"/>
            </a:endParaRPr>
          </a:p>
        </p:txBody>
      </p:sp>
      <p:cxnSp>
        <p:nvCxnSpPr>
          <p:cNvPr id="434" name="Google Shape;434;p32"/>
          <p:cNvCxnSpPr>
            <a:stCxn id="435" idx="6"/>
            <a:endCxn id="436" idx="2"/>
          </p:cNvCxnSpPr>
          <p:nvPr/>
        </p:nvCxnSpPr>
        <p:spPr>
          <a:xfrm>
            <a:off x="9828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algn="bl" rotWithShape="0">
              <a:schemeClr val="dk2">
                <a:alpha val="50000"/>
              </a:schemeClr>
            </a:outerShdw>
          </a:effectLst>
        </p:spPr>
      </p:cxnSp>
      <p:sp>
        <p:nvSpPr>
          <p:cNvPr id="437" name="Google Shape;437;p32"/>
          <p:cNvSpPr txBox="1"/>
          <p:nvPr/>
        </p:nvSpPr>
        <p:spPr>
          <a:xfrm>
            <a:off x="26425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Analyze</a:t>
            </a:r>
            <a:endParaRPr sz="2200" b="1">
              <a:solidFill>
                <a:schemeClr val="dk1"/>
              </a:solidFill>
              <a:latin typeface="Audiowide"/>
              <a:ea typeface="Audiowide"/>
              <a:cs typeface="Audiowide"/>
              <a:sym typeface="Audiowide"/>
            </a:endParaRPr>
          </a:p>
        </p:txBody>
      </p:sp>
      <p:sp>
        <p:nvSpPr>
          <p:cNvPr id="438" name="Google Shape;438;p32"/>
          <p:cNvSpPr txBox="1"/>
          <p:nvPr/>
        </p:nvSpPr>
        <p:spPr>
          <a:xfrm>
            <a:off x="2642516"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Analyze the dependencies and look for gaps</a:t>
            </a:r>
            <a:endParaRPr>
              <a:solidFill>
                <a:schemeClr val="dk1"/>
              </a:solidFill>
              <a:latin typeface="Red Hat Text"/>
              <a:ea typeface="Red Hat Text"/>
              <a:cs typeface="Red Hat Text"/>
              <a:sym typeface="Red Hat Text"/>
            </a:endParaRPr>
          </a:p>
        </p:txBody>
      </p:sp>
      <p:sp>
        <p:nvSpPr>
          <p:cNvPr id="439" name="Google Shape;439;p32"/>
          <p:cNvSpPr/>
          <p:nvPr/>
        </p:nvSpPr>
        <p:spPr>
          <a:xfrm>
            <a:off x="2748097" y="1711075"/>
            <a:ext cx="638285"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440" name="Google Shape;440;p32"/>
          <p:cNvSpPr txBox="1"/>
          <p:nvPr/>
        </p:nvSpPr>
        <p:spPr>
          <a:xfrm>
            <a:off x="45718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Adjust</a:t>
            </a:r>
            <a:endParaRPr sz="2200" b="1">
              <a:solidFill>
                <a:schemeClr val="dk1"/>
              </a:solidFill>
              <a:latin typeface="Audiowide"/>
              <a:ea typeface="Audiowide"/>
              <a:cs typeface="Audiowide"/>
              <a:sym typeface="Audiowide"/>
            </a:endParaRPr>
          </a:p>
        </p:txBody>
      </p:sp>
      <p:sp>
        <p:nvSpPr>
          <p:cNvPr id="441" name="Google Shape;441;p32"/>
          <p:cNvSpPr txBox="1"/>
          <p:nvPr/>
        </p:nvSpPr>
        <p:spPr>
          <a:xfrm>
            <a:off x="4571819"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Rectify gaps by making changes to the mapping of files or the Architecture</a:t>
            </a:r>
            <a:endParaRPr>
              <a:solidFill>
                <a:schemeClr val="dk1"/>
              </a:solidFill>
              <a:latin typeface="Red Hat Text"/>
              <a:ea typeface="Red Hat Text"/>
              <a:cs typeface="Red Hat Text"/>
              <a:sym typeface="Red Hat Text"/>
            </a:endParaRPr>
          </a:p>
        </p:txBody>
      </p:sp>
      <p:sp>
        <p:nvSpPr>
          <p:cNvPr id="442" name="Google Shape;442;p32"/>
          <p:cNvSpPr/>
          <p:nvPr/>
        </p:nvSpPr>
        <p:spPr>
          <a:xfrm>
            <a:off x="4677397" y="1711075"/>
            <a:ext cx="620797"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443" name="Google Shape;443;p32"/>
          <p:cNvSpPr txBox="1"/>
          <p:nvPr/>
        </p:nvSpPr>
        <p:spPr>
          <a:xfrm>
            <a:off x="65011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Repeat</a:t>
            </a:r>
            <a:endParaRPr sz="2200" b="1">
              <a:solidFill>
                <a:schemeClr val="dk1"/>
              </a:solidFill>
              <a:latin typeface="Audiowide"/>
              <a:ea typeface="Audiowide"/>
              <a:cs typeface="Audiowide"/>
              <a:sym typeface="Audiowide"/>
            </a:endParaRPr>
          </a:p>
        </p:txBody>
      </p:sp>
      <p:sp>
        <p:nvSpPr>
          <p:cNvPr id="444" name="Google Shape;444;p32"/>
          <p:cNvSpPr txBox="1"/>
          <p:nvPr/>
        </p:nvSpPr>
        <p:spPr>
          <a:xfrm>
            <a:off x="6501122"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Repeat steps 2 and 3 until result is satisfactory</a:t>
            </a:r>
            <a:endParaRPr>
              <a:solidFill>
                <a:schemeClr val="dk1"/>
              </a:solidFill>
              <a:latin typeface="Red Hat Text"/>
              <a:ea typeface="Red Hat Text"/>
              <a:cs typeface="Red Hat Text"/>
              <a:sym typeface="Red Hat Text"/>
            </a:endParaRPr>
          </a:p>
        </p:txBody>
      </p:sp>
      <p:sp>
        <p:nvSpPr>
          <p:cNvPr id="445" name="Google Shape;445;p32"/>
          <p:cNvSpPr/>
          <p:nvPr/>
        </p:nvSpPr>
        <p:spPr>
          <a:xfrm>
            <a:off x="6606697" y="1711075"/>
            <a:ext cx="638682"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435" name="Google Shape;435;p32"/>
          <p:cNvSpPr/>
          <p:nvPr/>
        </p:nvSpPr>
        <p:spPr>
          <a:xfrm>
            <a:off x="8208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27481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46753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66026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 name="Google Shape;448;p32"/>
          <p:cNvCxnSpPr>
            <a:stCxn id="436" idx="6"/>
            <a:endCxn id="446" idx="2"/>
          </p:cNvCxnSpPr>
          <p:nvPr/>
        </p:nvCxnSpPr>
        <p:spPr>
          <a:xfrm>
            <a:off x="291010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449" name="Google Shape;449;p32"/>
          <p:cNvCxnSpPr>
            <a:stCxn id="446" idx="6"/>
            <a:endCxn id="447" idx="2"/>
          </p:cNvCxnSpPr>
          <p:nvPr/>
        </p:nvCxnSpPr>
        <p:spPr>
          <a:xfrm>
            <a:off x="48373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450" name="Google Shape;450;p32"/>
          <p:cNvCxnSpPr>
            <a:stCxn id="447" idx="6"/>
          </p:cNvCxnSpPr>
          <p:nvPr/>
        </p:nvCxnSpPr>
        <p:spPr>
          <a:xfrm>
            <a:off x="6764600" y="2571750"/>
            <a:ext cx="15708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pic>
        <p:nvPicPr>
          <p:cNvPr id="2" name="4">
            <a:hlinkClick r:id="" action="ppaction://media"/>
            <a:extLst>
              <a:ext uri="{FF2B5EF4-FFF2-40B4-BE49-F238E27FC236}">
                <a16:creationId xmlns:a16="http://schemas.microsoft.com/office/drawing/2014/main" id="{89571CA6-BE8A-7232-44A4-9FED02EF03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07" y="113936"/>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6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33"/>
          <p:cNvSpPr txBox="1">
            <a:spLocks noGrp="1"/>
          </p:cNvSpPr>
          <p:nvPr>
            <p:ph type="ctrTitle"/>
          </p:nvPr>
        </p:nvSpPr>
        <p:spPr>
          <a:xfrm>
            <a:off x="713225" y="1198900"/>
            <a:ext cx="5049300" cy="18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High-Level Architecture</a:t>
            </a:r>
            <a:endParaRPr/>
          </a:p>
        </p:txBody>
      </p:sp>
      <p:cxnSp>
        <p:nvCxnSpPr>
          <p:cNvPr id="457" name="Google Shape;457;p33"/>
          <p:cNvCxnSpPr/>
          <p:nvPr/>
        </p:nvCxnSpPr>
        <p:spPr>
          <a:xfrm>
            <a:off x="713225" y="16317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458" name="Google Shape;458;p33"/>
          <p:cNvGrpSpPr/>
          <p:nvPr/>
        </p:nvGrpSpPr>
        <p:grpSpPr>
          <a:xfrm>
            <a:off x="6154309" y="1371352"/>
            <a:ext cx="913647" cy="1139113"/>
            <a:chOff x="1709175" y="238125"/>
            <a:chExt cx="4200675" cy="5237300"/>
          </a:xfrm>
        </p:grpSpPr>
        <p:sp>
          <p:nvSpPr>
            <p:cNvPr id="459" name="Google Shape;459;p33"/>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3"/>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3"/>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3"/>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3"/>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3"/>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3"/>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3"/>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3"/>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3"/>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3"/>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3"/>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3"/>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3"/>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3"/>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3"/>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3"/>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3"/>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3"/>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3"/>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3"/>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33"/>
          <p:cNvGrpSpPr/>
          <p:nvPr/>
        </p:nvGrpSpPr>
        <p:grpSpPr>
          <a:xfrm>
            <a:off x="7746524" y="366507"/>
            <a:ext cx="1631962" cy="2034691"/>
            <a:chOff x="1709175" y="238125"/>
            <a:chExt cx="4200675" cy="5237300"/>
          </a:xfrm>
        </p:grpSpPr>
        <p:sp>
          <p:nvSpPr>
            <p:cNvPr id="568" name="Google Shape;568;p33"/>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HL">
            <a:hlinkClick r:id="" action="ppaction://media"/>
            <a:extLst>
              <a:ext uri="{FF2B5EF4-FFF2-40B4-BE49-F238E27FC236}">
                <a16:creationId xmlns:a16="http://schemas.microsoft.com/office/drawing/2014/main" id="{9A2A7607-F3E2-396C-211D-9F9675C8AD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6103" y="72272"/>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0" name="Google Shape;680;p34"/>
          <p:cNvSpPr txBox="1">
            <a:spLocks noGrp="1"/>
          </p:cNvSpPr>
          <p:nvPr>
            <p:ph type="title"/>
          </p:nvPr>
        </p:nvSpPr>
        <p:spPr>
          <a:xfrm>
            <a:off x="4571999" y="1490313"/>
            <a:ext cx="3910693"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Conceptual Architecture</a:t>
            </a:r>
            <a:endParaRPr/>
          </a:p>
        </p:txBody>
      </p:sp>
      <p:pic>
        <p:nvPicPr>
          <p:cNvPr id="681" name="Google Shape;681;p34"/>
          <p:cNvPicPr preferRelativeResize="0"/>
          <p:nvPr/>
        </p:nvPicPr>
        <p:blipFill>
          <a:blip r:embed="rId5">
            <a:alphaModFix/>
          </a:blip>
          <a:stretch>
            <a:fillRect/>
          </a:stretch>
        </p:blipFill>
        <p:spPr>
          <a:xfrm>
            <a:off x="1148525" y="0"/>
            <a:ext cx="2798950" cy="5143500"/>
          </a:xfrm>
          <a:prstGeom prst="rect">
            <a:avLst/>
          </a:prstGeom>
          <a:noFill/>
          <a:ln>
            <a:noFill/>
          </a:ln>
        </p:spPr>
      </p:pic>
      <p:pic>
        <p:nvPicPr>
          <p:cNvPr id="2" name="5">
            <a:hlinkClick r:id="" action="ppaction://media"/>
            <a:extLst>
              <a:ext uri="{FF2B5EF4-FFF2-40B4-BE49-F238E27FC236}">
                <a16:creationId xmlns:a16="http://schemas.microsoft.com/office/drawing/2014/main" id="{9F1AC639-0CA3-4390-5123-6D3E5429F3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601" y="8255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35"/>
          <p:cNvSpPr txBox="1">
            <a:spLocks noGrp="1"/>
          </p:cNvSpPr>
          <p:nvPr>
            <p:ph type="title" idx="4294967295"/>
          </p:nvPr>
        </p:nvSpPr>
        <p:spPr>
          <a:xfrm>
            <a:off x="1919250" y="0"/>
            <a:ext cx="5305500" cy="69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Concrete Architecture</a:t>
            </a:r>
            <a:endParaRPr/>
          </a:p>
        </p:txBody>
      </p:sp>
      <p:pic>
        <p:nvPicPr>
          <p:cNvPr id="687" name="Google Shape;687;p35"/>
          <p:cNvPicPr preferRelativeResize="0"/>
          <p:nvPr/>
        </p:nvPicPr>
        <p:blipFill>
          <a:blip r:embed="rId5">
            <a:alphaModFix/>
          </a:blip>
          <a:stretch>
            <a:fillRect/>
          </a:stretch>
        </p:blipFill>
        <p:spPr>
          <a:xfrm>
            <a:off x="2312350" y="624200"/>
            <a:ext cx="4519301" cy="4519301"/>
          </a:xfrm>
          <a:prstGeom prst="rect">
            <a:avLst/>
          </a:prstGeom>
          <a:noFill/>
          <a:ln>
            <a:noFill/>
          </a:ln>
        </p:spPr>
      </p:pic>
      <p:pic>
        <p:nvPicPr>
          <p:cNvPr id="2" name="6">
            <a:hlinkClick r:id="" action="ppaction://media"/>
            <a:extLst>
              <a:ext uri="{FF2B5EF4-FFF2-40B4-BE49-F238E27FC236}">
                <a16:creationId xmlns:a16="http://schemas.microsoft.com/office/drawing/2014/main" id="{02E0D511-07F8-14EE-D7CA-CEAADF10D93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8793" y="8255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36"/>
          <p:cNvSpPr txBox="1">
            <a:spLocks noGrp="1"/>
          </p:cNvSpPr>
          <p:nvPr>
            <p:ph type="title"/>
          </p:nvPr>
        </p:nvSpPr>
        <p:spPr>
          <a:xfrm>
            <a:off x="713250" y="560725"/>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Mining</a:t>
            </a:r>
            <a:endParaRPr/>
          </a:p>
        </p:txBody>
      </p:sp>
      <p:sp>
        <p:nvSpPr>
          <p:cNvPr id="693" name="Google Shape;693;p36"/>
          <p:cNvSpPr/>
          <p:nvPr/>
        </p:nvSpPr>
        <p:spPr>
          <a:xfrm>
            <a:off x="1190804" y="1230175"/>
            <a:ext cx="420620" cy="245982"/>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694" name="Google Shape;694;p36"/>
          <p:cNvSpPr txBox="1"/>
          <p:nvPr/>
        </p:nvSpPr>
        <p:spPr>
          <a:xfrm>
            <a:off x="1009187" y="2355834"/>
            <a:ext cx="1730400" cy="27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a:solidFill>
                  <a:schemeClr val="dk1"/>
                </a:solidFill>
                <a:latin typeface="Audiowide"/>
                <a:ea typeface="Audiowide"/>
                <a:cs typeface="Audiowide"/>
                <a:sym typeface="Audiowide"/>
              </a:rPr>
              <a:t>Verify Tx</a:t>
            </a:r>
            <a:endParaRPr sz="2100" b="1">
              <a:solidFill>
                <a:schemeClr val="dk1"/>
              </a:solidFill>
              <a:latin typeface="Audiowide"/>
              <a:ea typeface="Audiowide"/>
              <a:cs typeface="Audiowide"/>
              <a:sym typeface="Audiowide"/>
            </a:endParaRPr>
          </a:p>
        </p:txBody>
      </p:sp>
      <p:sp>
        <p:nvSpPr>
          <p:cNvPr id="695" name="Google Shape;695;p36"/>
          <p:cNvSpPr txBox="1"/>
          <p:nvPr/>
        </p:nvSpPr>
        <p:spPr>
          <a:xfrm>
            <a:off x="839138" y="2630321"/>
            <a:ext cx="1900500" cy="52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Verifies Tx and stores them in Mempool</a:t>
            </a:r>
            <a:endParaRPr>
              <a:solidFill>
                <a:schemeClr val="dk1"/>
              </a:solidFill>
              <a:latin typeface="Red Hat Text"/>
              <a:ea typeface="Red Hat Text"/>
              <a:cs typeface="Red Hat Text"/>
              <a:sym typeface="Red Hat Text"/>
            </a:endParaRPr>
          </a:p>
        </p:txBody>
      </p:sp>
      <p:cxnSp>
        <p:nvCxnSpPr>
          <p:cNvPr id="696" name="Google Shape;696;p36"/>
          <p:cNvCxnSpPr>
            <a:stCxn id="697" idx="6"/>
            <a:endCxn id="698" idx="2"/>
          </p:cNvCxnSpPr>
          <p:nvPr/>
        </p:nvCxnSpPr>
        <p:spPr>
          <a:xfrm>
            <a:off x="1336007" y="1947966"/>
            <a:ext cx="1583400" cy="0"/>
          </a:xfrm>
          <a:prstGeom prst="straightConnector1">
            <a:avLst/>
          </a:prstGeom>
          <a:noFill/>
          <a:ln w="19050" cap="flat" cmpd="sng">
            <a:solidFill>
              <a:schemeClr val="dk2"/>
            </a:solidFill>
            <a:prstDash val="solid"/>
            <a:round/>
            <a:headEnd type="none" w="med" len="med"/>
            <a:tailEnd type="none" w="med" len="med"/>
          </a:ln>
          <a:effectLst>
            <a:outerShdw blurRad="85725" algn="bl" rotWithShape="0">
              <a:schemeClr val="dk2">
                <a:alpha val="50000"/>
              </a:schemeClr>
            </a:outerShdw>
          </a:effectLst>
        </p:spPr>
      </p:cxnSp>
      <p:sp>
        <p:nvSpPr>
          <p:cNvPr id="699" name="Google Shape;699;p36"/>
          <p:cNvSpPr txBox="1"/>
          <p:nvPr/>
        </p:nvSpPr>
        <p:spPr>
          <a:xfrm>
            <a:off x="2534882" y="2355834"/>
            <a:ext cx="2506200" cy="27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a:solidFill>
                  <a:schemeClr val="dk1"/>
                </a:solidFill>
                <a:latin typeface="Audiowide"/>
                <a:ea typeface="Audiowide"/>
                <a:cs typeface="Audiowide"/>
                <a:sym typeface="Audiowide"/>
              </a:rPr>
              <a:t>Proof-of-work</a:t>
            </a:r>
            <a:endParaRPr sz="2100" b="1">
              <a:solidFill>
                <a:schemeClr val="dk1"/>
              </a:solidFill>
              <a:latin typeface="Audiowide"/>
              <a:ea typeface="Audiowide"/>
              <a:cs typeface="Audiowide"/>
              <a:sym typeface="Audiowide"/>
            </a:endParaRPr>
          </a:p>
        </p:txBody>
      </p:sp>
      <p:sp>
        <p:nvSpPr>
          <p:cNvPr id="700" name="Google Shape;700;p36"/>
          <p:cNvSpPr txBox="1"/>
          <p:nvPr/>
        </p:nvSpPr>
        <p:spPr>
          <a:xfrm>
            <a:off x="2824645" y="2630321"/>
            <a:ext cx="1849200" cy="52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Proof-of-work is solved and is block formed with Tx taken from Mempool</a:t>
            </a:r>
            <a:endParaRPr>
              <a:solidFill>
                <a:schemeClr val="dk1"/>
              </a:solidFill>
              <a:latin typeface="Red Hat Text"/>
              <a:ea typeface="Red Hat Text"/>
              <a:cs typeface="Red Hat Text"/>
              <a:sym typeface="Red Hat Text"/>
            </a:endParaRPr>
          </a:p>
        </p:txBody>
      </p:sp>
      <p:sp>
        <p:nvSpPr>
          <p:cNvPr id="701" name="Google Shape;701;p36"/>
          <p:cNvSpPr/>
          <p:nvPr/>
        </p:nvSpPr>
        <p:spPr>
          <a:xfrm>
            <a:off x="2919330" y="1230175"/>
            <a:ext cx="572471" cy="245982"/>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02" name="Google Shape;702;p36"/>
          <p:cNvSpPr txBox="1"/>
          <p:nvPr/>
        </p:nvSpPr>
        <p:spPr>
          <a:xfrm>
            <a:off x="5040953" y="2355834"/>
            <a:ext cx="1730400" cy="27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a:solidFill>
                  <a:schemeClr val="dk1"/>
                </a:solidFill>
                <a:latin typeface="Audiowide"/>
                <a:ea typeface="Audiowide"/>
                <a:cs typeface="Audiowide"/>
                <a:sym typeface="Audiowide"/>
              </a:rPr>
              <a:t>Share</a:t>
            </a:r>
            <a:endParaRPr sz="2100" b="1">
              <a:solidFill>
                <a:schemeClr val="dk1"/>
              </a:solidFill>
              <a:latin typeface="Audiowide"/>
              <a:ea typeface="Audiowide"/>
              <a:cs typeface="Audiowide"/>
              <a:sym typeface="Audiowide"/>
            </a:endParaRPr>
          </a:p>
        </p:txBody>
      </p:sp>
      <p:sp>
        <p:nvSpPr>
          <p:cNvPr id="703" name="Google Shape;703;p36"/>
          <p:cNvSpPr txBox="1"/>
          <p:nvPr/>
        </p:nvSpPr>
        <p:spPr>
          <a:xfrm>
            <a:off x="4759033" y="2630321"/>
            <a:ext cx="1730400" cy="52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Block is added to the blockchain and sent to peers</a:t>
            </a:r>
            <a:endParaRPr>
              <a:solidFill>
                <a:schemeClr val="dk1"/>
              </a:solidFill>
              <a:latin typeface="Red Hat Text"/>
              <a:ea typeface="Red Hat Text"/>
              <a:cs typeface="Red Hat Text"/>
              <a:sym typeface="Red Hat Text"/>
            </a:endParaRPr>
          </a:p>
        </p:txBody>
      </p:sp>
      <p:sp>
        <p:nvSpPr>
          <p:cNvPr id="704" name="Google Shape;704;p36"/>
          <p:cNvSpPr/>
          <p:nvPr/>
        </p:nvSpPr>
        <p:spPr>
          <a:xfrm>
            <a:off x="4649694" y="1230175"/>
            <a:ext cx="556787" cy="245982"/>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705" name="Google Shape;705;p36"/>
          <p:cNvSpPr txBox="1"/>
          <p:nvPr/>
        </p:nvSpPr>
        <p:spPr>
          <a:xfrm>
            <a:off x="6574473" y="2355834"/>
            <a:ext cx="1730400" cy="27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b="1">
                <a:solidFill>
                  <a:schemeClr val="dk1"/>
                </a:solidFill>
                <a:latin typeface="Audiowide"/>
                <a:ea typeface="Audiowide"/>
                <a:cs typeface="Audiowide"/>
                <a:sym typeface="Audiowide"/>
              </a:rPr>
              <a:t>Reward</a:t>
            </a:r>
            <a:endParaRPr sz="2100" b="1">
              <a:solidFill>
                <a:schemeClr val="dk1"/>
              </a:solidFill>
              <a:latin typeface="Audiowide"/>
              <a:ea typeface="Audiowide"/>
              <a:cs typeface="Audiowide"/>
              <a:sym typeface="Audiowide"/>
            </a:endParaRPr>
          </a:p>
        </p:txBody>
      </p:sp>
      <p:sp>
        <p:nvSpPr>
          <p:cNvPr id="706" name="Google Shape;706;p36"/>
          <p:cNvSpPr txBox="1"/>
          <p:nvPr/>
        </p:nvSpPr>
        <p:spPr>
          <a:xfrm>
            <a:off x="6360910" y="2630321"/>
            <a:ext cx="1730400" cy="52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Miner compensated with bitcoin</a:t>
            </a:r>
            <a:endParaRPr>
              <a:solidFill>
                <a:schemeClr val="dk1"/>
              </a:solidFill>
              <a:latin typeface="Red Hat Text"/>
              <a:ea typeface="Red Hat Text"/>
              <a:cs typeface="Red Hat Text"/>
              <a:sym typeface="Red Hat Text"/>
            </a:endParaRPr>
          </a:p>
        </p:txBody>
      </p:sp>
      <p:sp>
        <p:nvSpPr>
          <p:cNvPr id="707" name="Google Shape;707;p36"/>
          <p:cNvSpPr/>
          <p:nvPr/>
        </p:nvSpPr>
        <p:spPr>
          <a:xfrm>
            <a:off x="6380059" y="1230175"/>
            <a:ext cx="572827" cy="245982"/>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697" name="Google Shape;697;p36"/>
          <p:cNvSpPr/>
          <p:nvPr/>
        </p:nvSpPr>
        <p:spPr>
          <a:xfrm>
            <a:off x="1190807" y="1880466"/>
            <a:ext cx="145200" cy="135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2919333" y="1880466"/>
            <a:ext cx="145200" cy="135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4647859" y="1880466"/>
            <a:ext cx="145200" cy="135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6376384" y="1880466"/>
            <a:ext cx="145200" cy="135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 name="Google Shape;710;p36"/>
          <p:cNvCxnSpPr>
            <a:stCxn id="698" idx="6"/>
            <a:endCxn id="708" idx="2"/>
          </p:cNvCxnSpPr>
          <p:nvPr/>
        </p:nvCxnSpPr>
        <p:spPr>
          <a:xfrm>
            <a:off x="3064533" y="1947966"/>
            <a:ext cx="15834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711" name="Google Shape;711;p36"/>
          <p:cNvCxnSpPr>
            <a:stCxn id="708" idx="6"/>
            <a:endCxn id="709" idx="2"/>
          </p:cNvCxnSpPr>
          <p:nvPr/>
        </p:nvCxnSpPr>
        <p:spPr>
          <a:xfrm>
            <a:off x="4793059" y="1947966"/>
            <a:ext cx="15834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712" name="Google Shape;712;p36"/>
          <p:cNvCxnSpPr>
            <a:stCxn id="709" idx="6"/>
          </p:cNvCxnSpPr>
          <p:nvPr/>
        </p:nvCxnSpPr>
        <p:spPr>
          <a:xfrm>
            <a:off x="6521584" y="1947966"/>
            <a:ext cx="14088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sp>
        <p:nvSpPr>
          <p:cNvPr id="714" name="Google Shape;714;p36"/>
          <p:cNvSpPr txBox="1"/>
          <p:nvPr/>
        </p:nvSpPr>
        <p:spPr>
          <a:xfrm>
            <a:off x="587800" y="3770775"/>
            <a:ext cx="8265300" cy="10314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800" b="1">
                <a:solidFill>
                  <a:schemeClr val="dk1"/>
                </a:solidFill>
                <a:latin typeface="Audiowide"/>
                <a:ea typeface="Audiowide"/>
                <a:cs typeface="Audiowide"/>
                <a:sym typeface="Audiowide"/>
              </a:rPr>
              <a:t>Reflexion</a:t>
            </a:r>
            <a:r>
              <a:rPr lang="en" sz="1800">
                <a:solidFill>
                  <a:schemeClr val="dk1"/>
                </a:solidFill>
                <a:latin typeface="Audiowide"/>
                <a:ea typeface="Audiowide"/>
                <a:cs typeface="Audiowide"/>
                <a:sym typeface="Audiowide"/>
              </a:rPr>
              <a:t> </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120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Bi-directional connection with Storage Engine</a:t>
            </a:r>
            <a:endParaRPr sz="1800">
              <a:solidFill>
                <a:schemeClr val="dk1"/>
              </a:solidFill>
              <a:latin typeface="Red Hat Text"/>
              <a:ea typeface="Red Hat Text"/>
              <a:cs typeface="Red Hat Text"/>
              <a:sym typeface="Red Hat Text"/>
            </a:endParaRPr>
          </a:p>
        </p:txBody>
      </p:sp>
      <p:pic>
        <p:nvPicPr>
          <p:cNvPr id="2" name="7">
            <a:hlinkClick r:id="" action="ppaction://media"/>
            <a:extLst>
              <a:ext uri="{FF2B5EF4-FFF2-40B4-BE49-F238E27FC236}">
                <a16:creationId xmlns:a16="http://schemas.microsoft.com/office/drawing/2014/main" id="{2738E683-0A9A-4D29-7C54-743A1F2585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 y="75538"/>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37"/>
          <p:cNvSpPr txBox="1">
            <a:spLocks noGrp="1"/>
          </p:cNvSpPr>
          <p:nvPr>
            <p:ph type="title"/>
          </p:nvPr>
        </p:nvSpPr>
        <p:spPr>
          <a:xfrm>
            <a:off x="713250" y="539475"/>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Wallet</a:t>
            </a:r>
            <a:endParaRPr/>
          </a:p>
        </p:txBody>
      </p:sp>
      <p:sp>
        <p:nvSpPr>
          <p:cNvPr id="720" name="Google Shape;720;p37"/>
          <p:cNvSpPr txBox="1"/>
          <p:nvPr/>
        </p:nvSpPr>
        <p:spPr>
          <a:xfrm>
            <a:off x="179825" y="1373550"/>
            <a:ext cx="20232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Red Hat Text"/>
                <a:ea typeface="Red Hat Text"/>
                <a:cs typeface="Red Hat Text"/>
                <a:sym typeface="Red Hat Text"/>
              </a:rPr>
              <a:t>Tracks and controls</a:t>
            </a:r>
            <a:endParaRPr sz="1600">
              <a:solidFill>
                <a:schemeClr val="dk1"/>
              </a:solidFill>
              <a:latin typeface="Red Hat Text"/>
              <a:ea typeface="Red Hat Text"/>
              <a:cs typeface="Red Hat Text"/>
              <a:sym typeface="Red Hat Text"/>
            </a:endParaRPr>
          </a:p>
        </p:txBody>
      </p:sp>
      <p:grpSp>
        <p:nvGrpSpPr>
          <p:cNvPr id="721" name="Google Shape;721;p37"/>
          <p:cNvGrpSpPr/>
          <p:nvPr/>
        </p:nvGrpSpPr>
        <p:grpSpPr>
          <a:xfrm>
            <a:off x="555713" y="1891700"/>
            <a:ext cx="1271437" cy="1160945"/>
            <a:chOff x="3988156" y="3380210"/>
            <a:chExt cx="353954" cy="318880"/>
          </a:xfrm>
        </p:grpSpPr>
        <p:sp>
          <p:nvSpPr>
            <p:cNvPr id="722" name="Google Shape;722;p37"/>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7"/>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7"/>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37"/>
          <p:cNvGrpSpPr/>
          <p:nvPr/>
        </p:nvGrpSpPr>
        <p:grpSpPr>
          <a:xfrm>
            <a:off x="4172194" y="2149115"/>
            <a:ext cx="2988047" cy="708490"/>
            <a:chOff x="3512551" y="2358282"/>
            <a:chExt cx="1597032" cy="378649"/>
          </a:xfrm>
        </p:grpSpPr>
        <p:grpSp>
          <p:nvGrpSpPr>
            <p:cNvPr id="728" name="Google Shape;728;p37"/>
            <p:cNvGrpSpPr/>
            <p:nvPr/>
          </p:nvGrpSpPr>
          <p:grpSpPr>
            <a:xfrm>
              <a:off x="3738198" y="2553002"/>
              <a:ext cx="1145834" cy="117"/>
              <a:chOff x="3738198" y="2553002"/>
              <a:chExt cx="1145834" cy="117"/>
            </a:xfrm>
          </p:grpSpPr>
          <p:cxnSp>
            <p:nvCxnSpPr>
              <p:cNvPr id="729" name="Google Shape;729;p37"/>
              <p:cNvCxnSpPr/>
              <p:nvPr/>
            </p:nvCxnSpPr>
            <p:spPr>
              <a:xfrm>
                <a:off x="4195395" y="2553002"/>
                <a:ext cx="231600" cy="0"/>
              </a:xfrm>
              <a:prstGeom prst="straightConnector1">
                <a:avLst/>
              </a:prstGeom>
              <a:noFill/>
              <a:ln w="9525" cap="flat" cmpd="sng">
                <a:solidFill>
                  <a:srgbClr val="F1C232"/>
                </a:solidFill>
                <a:prstDash val="solid"/>
                <a:round/>
                <a:headEnd type="none" w="med" len="med"/>
                <a:tailEnd type="none" w="med" len="med"/>
              </a:ln>
            </p:spPr>
          </p:cxnSp>
          <p:cxnSp>
            <p:nvCxnSpPr>
              <p:cNvPr id="730" name="Google Shape;730;p37"/>
              <p:cNvCxnSpPr/>
              <p:nvPr/>
            </p:nvCxnSpPr>
            <p:spPr>
              <a:xfrm>
                <a:off x="4652432" y="2553002"/>
                <a:ext cx="231600" cy="0"/>
              </a:xfrm>
              <a:prstGeom prst="straightConnector1">
                <a:avLst/>
              </a:prstGeom>
              <a:noFill/>
              <a:ln w="9525" cap="flat" cmpd="sng">
                <a:solidFill>
                  <a:srgbClr val="F1C232"/>
                </a:solidFill>
                <a:prstDash val="solid"/>
                <a:round/>
                <a:headEnd type="none" w="med" len="med"/>
                <a:tailEnd type="none" w="med" len="med"/>
              </a:ln>
            </p:spPr>
          </p:cxnSp>
          <p:cxnSp>
            <p:nvCxnSpPr>
              <p:cNvPr id="731" name="Google Shape;731;p37"/>
              <p:cNvCxnSpPr>
                <a:stCxn id="732" idx="6"/>
                <a:endCxn id="733" idx="2"/>
              </p:cNvCxnSpPr>
              <p:nvPr/>
            </p:nvCxnSpPr>
            <p:spPr>
              <a:xfrm>
                <a:off x="3738198" y="2553118"/>
                <a:ext cx="231300" cy="0"/>
              </a:xfrm>
              <a:prstGeom prst="straightConnector1">
                <a:avLst/>
              </a:prstGeom>
              <a:noFill/>
              <a:ln w="9525" cap="flat" cmpd="sng">
                <a:solidFill>
                  <a:srgbClr val="F1C232"/>
                </a:solidFill>
                <a:prstDash val="solid"/>
                <a:round/>
                <a:headEnd type="none" w="med" len="med"/>
                <a:tailEnd type="none" w="med" len="med"/>
              </a:ln>
            </p:spPr>
          </p:cxnSp>
        </p:grpSp>
        <p:grpSp>
          <p:nvGrpSpPr>
            <p:cNvPr id="734" name="Google Shape;734;p37"/>
            <p:cNvGrpSpPr/>
            <p:nvPr/>
          </p:nvGrpSpPr>
          <p:grpSpPr>
            <a:xfrm>
              <a:off x="3969644" y="2440153"/>
              <a:ext cx="225900" cy="296779"/>
              <a:chOff x="3969644" y="2440153"/>
              <a:chExt cx="225900" cy="296779"/>
            </a:xfrm>
          </p:grpSpPr>
          <p:cxnSp>
            <p:nvCxnSpPr>
              <p:cNvPr id="735" name="Google Shape;735;p37"/>
              <p:cNvCxnSpPr/>
              <p:nvPr/>
            </p:nvCxnSpPr>
            <p:spPr>
              <a:xfrm>
                <a:off x="4082390" y="2637031"/>
                <a:ext cx="0" cy="99900"/>
              </a:xfrm>
              <a:prstGeom prst="straightConnector1">
                <a:avLst/>
              </a:prstGeom>
              <a:noFill/>
              <a:ln w="9525" cap="flat" cmpd="sng">
                <a:solidFill>
                  <a:srgbClr val="F1C232"/>
                </a:solidFill>
                <a:prstDash val="solid"/>
                <a:round/>
                <a:headEnd type="none" w="med" len="med"/>
                <a:tailEnd type="none" w="med" len="med"/>
              </a:ln>
            </p:spPr>
          </p:cxnSp>
          <p:sp>
            <p:nvSpPr>
              <p:cNvPr id="733" name="Google Shape;733;p37"/>
              <p:cNvSpPr/>
              <p:nvPr/>
            </p:nvSpPr>
            <p:spPr>
              <a:xfrm>
                <a:off x="3969644" y="2440153"/>
                <a:ext cx="225900" cy="2259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7"/>
              <p:cNvSpPr/>
              <p:nvPr/>
            </p:nvSpPr>
            <p:spPr>
              <a:xfrm>
                <a:off x="3998471" y="2468982"/>
                <a:ext cx="168300" cy="1683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37"/>
            <p:cNvGrpSpPr/>
            <p:nvPr/>
          </p:nvGrpSpPr>
          <p:grpSpPr>
            <a:xfrm>
              <a:off x="4426818" y="2358282"/>
              <a:ext cx="225600" cy="307471"/>
              <a:chOff x="4426818" y="2358282"/>
              <a:chExt cx="225600" cy="307471"/>
            </a:xfrm>
          </p:grpSpPr>
          <p:cxnSp>
            <p:nvCxnSpPr>
              <p:cNvPr id="738" name="Google Shape;738;p37"/>
              <p:cNvCxnSpPr>
                <a:stCxn id="739" idx="0"/>
              </p:cNvCxnSpPr>
              <p:nvPr/>
            </p:nvCxnSpPr>
            <p:spPr>
              <a:xfrm rot="10800000">
                <a:off x="4539644" y="2358282"/>
                <a:ext cx="0" cy="110700"/>
              </a:xfrm>
              <a:prstGeom prst="straightConnector1">
                <a:avLst/>
              </a:prstGeom>
              <a:noFill/>
              <a:ln w="9525" cap="flat" cmpd="sng">
                <a:solidFill>
                  <a:srgbClr val="F1C232"/>
                </a:solidFill>
                <a:prstDash val="solid"/>
                <a:round/>
                <a:headEnd type="none" w="med" len="med"/>
                <a:tailEnd type="none" w="med" len="med"/>
              </a:ln>
            </p:spPr>
          </p:cxnSp>
          <p:sp>
            <p:nvSpPr>
              <p:cNvPr id="740" name="Google Shape;740;p37"/>
              <p:cNvSpPr/>
              <p:nvPr/>
            </p:nvSpPr>
            <p:spPr>
              <a:xfrm>
                <a:off x="4426818" y="2440153"/>
                <a:ext cx="225600" cy="2256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7"/>
              <p:cNvSpPr/>
              <p:nvPr/>
            </p:nvSpPr>
            <p:spPr>
              <a:xfrm>
                <a:off x="4455644" y="2468982"/>
                <a:ext cx="168000" cy="1680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37"/>
            <p:cNvGrpSpPr/>
            <p:nvPr/>
          </p:nvGrpSpPr>
          <p:grpSpPr>
            <a:xfrm>
              <a:off x="4883984" y="2440153"/>
              <a:ext cx="225600" cy="296479"/>
              <a:chOff x="4883984" y="2440153"/>
              <a:chExt cx="225600" cy="296479"/>
            </a:xfrm>
          </p:grpSpPr>
          <p:cxnSp>
            <p:nvCxnSpPr>
              <p:cNvPr id="742" name="Google Shape;742;p37"/>
              <p:cNvCxnSpPr/>
              <p:nvPr/>
            </p:nvCxnSpPr>
            <p:spPr>
              <a:xfrm>
                <a:off x="4996858" y="2637031"/>
                <a:ext cx="0" cy="99600"/>
              </a:xfrm>
              <a:prstGeom prst="straightConnector1">
                <a:avLst/>
              </a:prstGeom>
              <a:noFill/>
              <a:ln w="9525" cap="flat" cmpd="sng">
                <a:solidFill>
                  <a:srgbClr val="F1C232"/>
                </a:solidFill>
                <a:prstDash val="solid"/>
                <a:round/>
                <a:headEnd type="none" w="med" len="med"/>
                <a:tailEnd type="none" w="med" len="med"/>
              </a:ln>
            </p:spPr>
          </p:cxnSp>
          <p:sp>
            <p:nvSpPr>
              <p:cNvPr id="743" name="Google Shape;743;p37"/>
              <p:cNvSpPr/>
              <p:nvPr/>
            </p:nvSpPr>
            <p:spPr>
              <a:xfrm>
                <a:off x="4883984" y="2440153"/>
                <a:ext cx="225600" cy="2256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7"/>
              <p:cNvSpPr/>
              <p:nvPr/>
            </p:nvSpPr>
            <p:spPr>
              <a:xfrm>
                <a:off x="4912810" y="2468982"/>
                <a:ext cx="168000" cy="1680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37"/>
            <p:cNvGrpSpPr/>
            <p:nvPr/>
          </p:nvGrpSpPr>
          <p:grpSpPr>
            <a:xfrm>
              <a:off x="3512551" y="2358356"/>
              <a:ext cx="225647" cy="307629"/>
              <a:chOff x="2182679" y="2005014"/>
              <a:chExt cx="792300" cy="1080158"/>
            </a:xfrm>
          </p:grpSpPr>
          <p:cxnSp>
            <p:nvCxnSpPr>
              <p:cNvPr id="746" name="Google Shape;746;p37"/>
              <p:cNvCxnSpPr>
                <a:stCxn id="747" idx="0"/>
              </p:cNvCxnSpPr>
              <p:nvPr/>
            </p:nvCxnSpPr>
            <p:spPr>
              <a:xfrm rot="10800000">
                <a:off x="2578961" y="2005014"/>
                <a:ext cx="0" cy="388800"/>
              </a:xfrm>
              <a:prstGeom prst="straightConnector1">
                <a:avLst/>
              </a:prstGeom>
              <a:noFill/>
              <a:ln w="9525" cap="flat" cmpd="sng">
                <a:solidFill>
                  <a:srgbClr val="F1C232"/>
                </a:solidFill>
                <a:prstDash val="solid"/>
                <a:round/>
                <a:headEnd type="none" w="med" len="med"/>
                <a:tailEnd type="none" w="med" len="med"/>
              </a:ln>
            </p:spPr>
          </p:cxnSp>
          <p:sp>
            <p:nvSpPr>
              <p:cNvPr id="732" name="Google Shape;732;p37"/>
              <p:cNvSpPr/>
              <p:nvPr/>
            </p:nvSpPr>
            <p:spPr>
              <a:xfrm>
                <a:off x="2182679" y="2292572"/>
                <a:ext cx="792300" cy="7926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7"/>
              <p:cNvSpPr/>
              <p:nvPr/>
            </p:nvSpPr>
            <p:spPr>
              <a:xfrm>
                <a:off x="2283911" y="2393814"/>
                <a:ext cx="590100" cy="590100"/>
              </a:xfrm>
              <a:prstGeom prst="ellipse">
                <a:avLst/>
              </a:prstGeom>
              <a:no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 name="Google Shape;748;p37"/>
          <p:cNvSpPr txBox="1"/>
          <p:nvPr/>
        </p:nvSpPr>
        <p:spPr>
          <a:xfrm>
            <a:off x="4502775" y="1373550"/>
            <a:ext cx="2181600" cy="47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Red Hat Text"/>
                <a:ea typeface="Red Hat Text"/>
                <a:cs typeface="Red Hat Text"/>
                <a:sym typeface="Red Hat Text"/>
              </a:rPr>
              <a:t>Synch Tx history with</a:t>
            </a:r>
            <a:endParaRPr sz="1600">
              <a:solidFill>
                <a:schemeClr val="dk1"/>
              </a:solidFill>
              <a:latin typeface="Red Hat Text"/>
              <a:ea typeface="Red Hat Text"/>
              <a:cs typeface="Red Hat Text"/>
              <a:sym typeface="Red Hat Text"/>
            </a:endParaRPr>
          </a:p>
        </p:txBody>
      </p:sp>
      <p:sp>
        <p:nvSpPr>
          <p:cNvPr id="749" name="Google Shape;749;p37"/>
          <p:cNvSpPr txBox="1"/>
          <p:nvPr/>
        </p:nvSpPr>
        <p:spPr>
          <a:xfrm>
            <a:off x="1958525" y="1373550"/>
            <a:ext cx="2023200" cy="47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ed Hat Text"/>
                <a:ea typeface="Red Hat Text"/>
                <a:cs typeface="Red Hat Text"/>
                <a:sym typeface="Red Hat Text"/>
              </a:rPr>
              <a:t>Signs</a:t>
            </a:r>
            <a:endParaRPr sz="1600">
              <a:solidFill>
                <a:schemeClr val="dk1"/>
              </a:solidFill>
              <a:latin typeface="Red Hat Text"/>
              <a:ea typeface="Red Hat Text"/>
              <a:cs typeface="Red Hat Text"/>
              <a:sym typeface="Red Hat Text"/>
            </a:endParaRPr>
          </a:p>
        </p:txBody>
      </p:sp>
      <p:grpSp>
        <p:nvGrpSpPr>
          <p:cNvPr id="750" name="Google Shape;750;p37"/>
          <p:cNvGrpSpPr/>
          <p:nvPr/>
        </p:nvGrpSpPr>
        <p:grpSpPr>
          <a:xfrm>
            <a:off x="2474834" y="1915071"/>
            <a:ext cx="1083889" cy="1160942"/>
            <a:chOff x="5170480" y="2934639"/>
            <a:chExt cx="261929" cy="280550"/>
          </a:xfrm>
        </p:grpSpPr>
        <p:sp>
          <p:nvSpPr>
            <p:cNvPr id="751" name="Google Shape;751;p3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37"/>
          <p:cNvSpPr txBox="1"/>
          <p:nvPr/>
        </p:nvSpPr>
        <p:spPr>
          <a:xfrm>
            <a:off x="587800" y="3313575"/>
            <a:ext cx="8265300" cy="13500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800" b="1">
                <a:solidFill>
                  <a:schemeClr val="dk1"/>
                </a:solidFill>
                <a:latin typeface="Audiowide"/>
                <a:ea typeface="Audiowide"/>
                <a:cs typeface="Audiowide"/>
                <a:sym typeface="Audiowide"/>
              </a:rPr>
              <a:t>Reflexion</a:t>
            </a:r>
            <a:r>
              <a:rPr lang="en" sz="1800">
                <a:solidFill>
                  <a:schemeClr val="dk1"/>
                </a:solidFill>
                <a:latin typeface="Audiowide"/>
                <a:ea typeface="Audiowide"/>
                <a:cs typeface="Audiowide"/>
                <a:sym typeface="Audiowide"/>
              </a:rPr>
              <a:t> </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120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Unidirectional connection with Connection Manager</a:t>
            </a:r>
            <a:endParaRPr sz="1800">
              <a:solidFill>
                <a:schemeClr val="dk1"/>
              </a:solidFill>
              <a:latin typeface="Red Hat Text"/>
              <a:ea typeface="Red Hat Text"/>
              <a:cs typeface="Red Hat Text"/>
              <a:sym typeface="Red Hat Text"/>
            </a:endParaRPr>
          </a:p>
          <a:p>
            <a:pPr marL="457200" lvl="0" indent="-342900" algn="l" rtl="0">
              <a:lnSpc>
                <a:spcPct val="115000"/>
              </a:lnSpc>
              <a:spcBef>
                <a:spcPts val="0"/>
              </a:spcBef>
              <a:spcAft>
                <a:spcPts val="0"/>
              </a:spcAft>
              <a:buClr>
                <a:schemeClr val="lt1"/>
              </a:buClr>
              <a:buSzPts val="1800"/>
              <a:buFont typeface="Red Hat Text"/>
              <a:buChar char="○"/>
            </a:pPr>
            <a:r>
              <a:rPr lang="en" sz="1800">
                <a:solidFill>
                  <a:schemeClr val="dk1"/>
                </a:solidFill>
                <a:latin typeface="Red Hat Text"/>
                <a:ea typeface="Red Hat Text"/>
                <a:cs typeface="Red Hat Text"/>
                <a:sym typeface="Red Hat Text"/>
              </a:rPr>
              <a:t>Unidirectional connection with Storage Engine</a:t>
            </a:r>
            <a:endParaRPr sz="1800">
              <a:solidFill>
                <a:schemeClr val="dk1"/>
              </a:solidFill>
              <a:latin typeface="Red Hat Text"/>
              <a:ea typeface="Red Hat Text"/>
              <a:cs typeface="Red Hat Text"/>
              <a:sym typeface="Red Hat Text"/>
            </a:endParaRPr>
          </a:p>
        </p:txBody>
      </p:sp>
      <p:grpSp>
        <p:nvGrpSpPr>
          <p:cNvPr id="759" name="Google Shape;759;p37"/>
          <p:cNvGrpSpPr/>
          <p:nvPr/>
        </p:nvGrpSpPr>
        <p:grpSpPr>
          <a:xfrm>
            <a:off x="7773729" y="2004160"/>
            <a:ext cx="1083902" cy="1024436"/>
            <a:chOff x="1309875" y="1499912"/>
            <a:chExt cx="359015" cy="358633"/>
          </a:xfrm>
        </p:grpSpPr>
        <p:sp>
          <p:nvSpPr>
            <p:cNvPr id="760" name="Google Shape;760;p3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 name="Google Shape;769;p37"/>
          <p:cNvSpPr txBox="1"/>
          <p:nvPr/>
        </p:nvSpPr>
        <p:spPr>
          <a:xfrm>
            <a:off x="7267200" y="1344300"/>
            <a:ext cx="2181600" cy="47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Red Hat Text"/>
                <a:ea typeface="Red Hat Text"/>
                <a:cs typeface="Red Hat Text"/>
                <a:sym typeface="Red Hat Text"/>
              </a:rPr>
              <a:t>Create Apps</a:t>
            </a:r>
            <a:endParaRPr sz="1600">
              <a:solidFill>
                <a:schemeClr val="dk1"/>
              </a:solidFill>
              <a:latin typeface="Red Hat Text"/>
              <a:ea typeface="Red Hat Text"/>
              <a:cs typeface="Red Hat Text"/>
              <a:sym typeface="Red Hat Text"/>
            </a:endParaRPr>
          </a:p>
        </p:txBody>
      </p:sp>
      <p:pic>
        <p:nvPicPr>
          <p:cNvPr id="2" name="8">
            <a:hlinkClick r:id="" action="ppaction://media"/>
            <a:extLst>
              <a:ext uri="{FF2B5EF4-FFF2-40B4-BE49-F238E27FC236}">
                <a16:creationId xmlns:a16="http://schemas.microsoft.com/office/drawing/2014/main" id="{CBEC93EA-DD35-889D-1D94-6F04305DB9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714" y="34201"/>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1158</Words>
  <Application>Microsoft Office PowerPoint</Application>
  <PresentationFormat>On-screen Show (16:9)</PresentationFormat>
  <Paragraphs>265</Paragraphs>
  <Slides>30</Slides>
  <Notes>30</Notes>
  <HiddenSlides>0</HiddenSlides>
  <MMClips>25</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Arial</vt:lpstr>
      <vt:lpstr>Audiowide</vt:lpstr>
      <vt:lpstr>Red Hat Text</vt:lpstr>
      <vt:lpstr>PT Sans</vt:lpstr>
      <vt:lpstr>Bebas Neue</vt:lpstr>
      <vt:lpstr>Roboto Condensed Light</vt:lpstr>
      <vt:lpstr>Red Hat Text Light</vt:lpstr>
      <vt:lpstr>Roboto</vt:lpstr>
      <vt:lpstr>Nunito Light</vt:lpstr>
      <vt:lpstr>Web3 Architecture Thesis by Slidesgo</vt:lpstr>
      <vt:lpstr>CONCRETE ARCHITECTURE</vt:lpstr>
      <vt:lpstr>Devin Pereira</vt:lpstr>
      <vt:lpstr>Introduction</vt:lpstr>
      <vt:lpstr>Derivation Process</vt:lpstr>
      <vt:lpstr>High-Level Architecture</vt:lpstr>
      <vt:lpstr>Conceptual Architecture</vt:lpstr>
      <vt:lpstr>Concrete Architecture</vt:lpstr>
      <vt:lpstr>Mining</vt:lpstr>
      <vt:lpstr>Wallet</vt:lpstr>
      <vt:lpstr>Util</vt:lpstr>
      <vt:lpstr>Validation Engine</vt:lpstr>
      <vt:lpstr>Storage Engine</vt:lpstr>
      <vt:lpstr>Mempool</vt:lpstr>
      <vt:lpstr>App</vt:lpstr>
      <vt:lpstr>Connection Manager</vt:lpstr>
      <vt:lpstr>Low-Level Architecture</vt:lpstr>
      <vt:lpstr>Overview: Mining</vt:lpstr>
      <vt:lpstr>Conceptual Architecture</vt:lpstr>
      <vt:lpstr>Concrete Architecture</vt:lpstr>
      <vt:lpstr>Miner</vt:lpstr>
      <vt:lpstr>Merkleblock</vt:lpstr>
      <vt:lpstr>Consensus</vt:lpstr>
      <vt:lpstr>Policy</vt:lpstr>
      <vt:lpstr>Proof of Work</vt:lpstr>
      <vt:lpstr>Bitcoin Transaction</vt:lpstr>
      <vt:lpstr>PowerPoint Presentation</vt:lpstr>
      <vt:lpstr>Bitcoin Mining</vt:lpstr>
      <vt:lpstr>PowerPoint Presentation</vt:lpstr>
      <vt:lpstr>Complexity</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CONCRETE ARCHITECTURE</dc:title>
  <dc:creator>adlai</dc:creator>
  <cp:lastModifiedBy>Adlai Bridson-Boyczuk</cp:lastModifiedBy>
  <cp:revision>1</cp:revision>
  <dcterms:modified xsi:type="dcterms:W3CDTF">2023-03-27T23:32:13Z</dcterms:modified>
</cp:coreProperties>
</file>